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5D67F6-0F68-42BD-B432-C4F6B4E0A42B}"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957D7-85AB-4859-B39F-47779FDFABE2}" type="slidenum">
              <a:rPr lang="en-US" smtClean="0"/>
              <a:t>‹#›</a:t>
            </a:fld>
            <a:endParaRPr lang="en-US"/>
          </a:p>
        </p:txBody>
      </p:sp>
    </p:spTree>
    <p:extLst>
      <p:ext uri="{BB962C8B-B14F-4D97-AF65-F5344CB8AC3E}">
        <p14:creationId xmlns:p14="http://schemas.microsoft.com/office/powerpoint/2010/main" val="84251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D67F6-0F68-42BD-B432-C4F6B4E0A42B}"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957D7-85AB-4859-B39F-47779FDFABE2}" type="slidenum">
              <a:rPr lang="en-US" smtClean="0"/>
              <a:t>‹#›</a:t>
            </a:fld>
            <a:endParaRPr lang="en-US"/>
          </a:p>
        </p:txBody>
      </p:sp>
    </p:spTree>
    <p:extLst>
      <p:ext uri="{BB962C8B-B14F-4D97-AF65-F5344CB8AC3E}">
        <p14:creationId xmlns:p14="http://schemas.microsoft.com/office/powerpoint/2010/main" val="212547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D67F6-0F68-42BD-B432-C4F6B4E0A42B}"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957D7-85AB-4859-B39F-47779FDFABE2}" type="slidenum">
              <a:rPr lang="en-US" smtClean="0"/>
              <a:t>‹#›</a:t>
            </a:fld>
            <a:endParaRPr lang="en-US"/>
          </a:p>
        </p:txBody>
      </p:sp>
    </p:spTree>
    <p:extLst>
      <p:ext uri="{BB962C8B-B14F-4D97-AF65-F5344CB8AC3E}">
        <p14:creationId xmlns:p14="http://schemas.microsoft.com/office/powerpoint/2010/main" val="278000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60117" y="20177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60117" y="41513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1619A0EC-6742-4705-AC54-F240CE368370}" type="slidenum">
              <a:rPr lang="en-US"/>
              <a:pPr>
                <a:defRPr/>
              </a:pPr>
              <a:t>‹#›</a:t>
            </a:fld>
            <a:endParaRPr lang="en-US"/>
          </a:p>
        </p:txBody>
      </p:sp>
    </p:spTree>
    <p:extLst>
      <p:ext uri="{BB962C8B-B14F-4D97-AF65-F5344CB8AC3E}">
        <p14:creationId xmlns:p14="http://schemas.microsoft.com/office/powerpoint/2010/main" val="337930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D67F6-0F68-42BD-B432-C4F6B4E0A42B}"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957D7-85AB-4859-B39F-47779FDFABE2}" type="slidenum">
              <a:rPr lang="en-US" smtClean="0"/>
              <a:t>‹#›</a:t>
            </a:fld>
            <a:endParaRPr lang="en-US"/>
          </a:p>
        </p:txBody>
      </p:sp>
    </p:spTree>
    <p:extLst>
      <p:ext uri="{BB962C8B-B14F-4D97-AF65-F5344CB8AC3E}">
        <p14:creationId xmlns:p14="http://schemas.microsoft.com/office/powerpoint/2010/main" val="402025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5D67F6-0F68-42BD-B432-C4F6B4E0A42B}"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957D7-85AB-4859-B39F-47779FDFABE2}" type="slidenum">
              <a:rPr lang="en-US" smtClean="0"/>
              <a:t>‹#›</a:t>
            </a:fld>
            <a:endParaRPr lang="en-US"/>
          </a:p>
        </p:txBody>
      </p:sp>
    </p:spTree>
    <p:extLst>
      <p:ext uri="{BB962C8B-B14F-4D97-AF65-F5344CB8AC3E}">
        <p14:creationId xmlns:p14="http://schemas.microsoft.com/office/powerpoint/2010/main" val="60848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5D67F6-0F68-42BD-B432-C4F6B4E0A42B}"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957D7-85AB-4859-B39F-47779FDFABE2}" type="slidenum">
              <a:rPr lang="en-US" smtClean="0"/>
              <a:t>‹#›</a:t>
            </a:fld>
            <a:endParaRPr lang="en-US"/>
          </a:p>
        </p:txBody>
      </p:sp>
    </p:spTree>
    <p:extLst>
      <p:ext uri="{BB962C8B-B14F-4D97-AF65-F5344CB8AC3E}">
        <p14:creationId xmlns:p14="http://schemas.microsoft.com/office/powerpoint/2010/main" val="377401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5D67F6-0F68-42BD-B432-C4F6B4E0A42B}" type="datetimeFigureOut">
              <a:rPr lang="en-US" smtClean="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957D7-85AB-4859-B39F-47779FDFABE2}" type="slidenum">
              <a:rPr lang="en-US" smtClean="0"/>
              <a:t>‹#›</a:t>
            </a:fld>
            <a:endParaRPr lang="en-US"/>
          </a:p>
        </p:txBody>
      </p:sp>
    </p:spTree>
    <p:extLst>
      <p:ext uri="{BB962C8B-B14F-4D97-AF65-F5344CB8AC3E}">
        <p14:creationId xmlns:p14="http://schemas.microsoft.com/office/powerpoint/2010/main" val="109129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5D67F6-0F68-42BD-B432-C4F6B4E0A42B}"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957D7-85AB-4859-B39F-47779FDFABE2}" type="slidenum">
              <a:rPr lang="en-US" smtClean="0"/>
              <a:t>‹#›</a:t>
            </a:fld>
            <a:endParaRPr lang="en-US"/>
          </a:p>
        </p:txBody>
      </p:sp>
    </p:spTree>
    <p:extLst>
      <p:ext uri="{BB962C8B-B14F-4D97-AF65-F5344CB8AC3E}">
        <p14:creationId xmlns:p14="http://schemas.microsoft.com/office/powerpoint/2010/main" val="711661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D67F6-0F68-42BD-B432-C4F6B4E0A42B}" type="datetimeFigureOut">
              <a:rPr lang="en-US" smtClean="0"/>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2957D7-85AB-4859-B39F-47779FDFABE2}" type="slidenum">
              <a:rPr lang="en-US" smtClean="0"/>
              <a:t>‹#›</a:t>
            </a:fld>
            <a:endParaRPr lang="en-US"/>
          </a:p>
        </p:txBody>
      </p:sp>
    </p:spTree>
    <p:extLst>
      <p:ext uri="{BB962C8B-B14F-4D97-AF65-F5344CB8AC3E}">
        <p14:creationId xmlns:p14="http://schemas.microsoft.com/office/powerpoint/2010/main" val="209112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5D67F6-0F68-42BD-B432-C4F6B4E0A42B}"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957D7-85AB-4859-B39F-47779FDFABE2}" type="slidenum">
              <a:rPr lang="en-US" smtClean="0"/>
              <a:t>‹#›</a:t>
            </a:fld>
            <a:endParaRPr lang="en-US"/>
          </a:p>
        </p:txBody>
      </p:sp>
    </p:spTree>
    <p:extLst>
      <p:ext uri="{BB962C8B-B14F-4D97-AF65-F5344CB8AC3E}">
        <p14:creationId xmlns:p14="http://schemas.microsoft.com/office/powerpoint/2010/main" val="268143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5D67F6-0F68-42BD-B432-C4F6B4E0A42B}"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957D7-85AB-4859-B39F-47779FDFABE2}" type="slidenum">
              <a:rPr lang="en-US" smtClean="0"/>
              <a:t>‹#›</a:t>
            </a:fld>
            <a:endParaRPr lang="en-US"/>
          </a:p>
        </p:txBody>
      </p:sp>
    </p:spTree>
    <p:extLst>
      <p:ext uri="{BB962C8B-B14F-4D97-AF65-F5344CB8AC3E}">
        <p14:creationId xmlns:p14="http://schemas.microsoft.com/office/powerpoint/2010/main" val="51898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D67F6-0F68-42BD-B432-C4F6B4E0A42B}" type="datetimeFigureOut">
              <a:rPr lang="en-US" smtClean="0"/>
              <a:t>12/12/2019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957D7-85AB-4859-B39F-47779FDFABE2}" type="slidenum">
              <a:rPr lang="en-US" smtClean="0"/>
              <a:t>‹#›</a:t>
            </a:fld>
            <a:endParaRPr lang="en-US"/>
          </a:p>
        </p:txBody>
      </p:sp>
    </p:spTree>
    <p:extLst>
      <p:ext uri="{BB962C8B-B14F-4D97-AF65-F5344CB8AC3E}">
        <p14:creationId xmlns:p14="http://schemas.microsoft.com/office/powerpoint/2010/main" val="369120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file:///G:\TAI%20LIEU%20DU%20AN%20mon%20am%20nhac\NHAC\BONG%20DANG%20NGOI%20TRUONG.mp3" TargetMode="Externa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8229600" y="3810000"/>
            <a:ext cx="2209800" cy="1676400"/>
          </a:xfrm>
          <a:prstGeom prst="cloudCallout">
            <a:avLst>
              <a:gd name="adj1" fmla="val -25218"/>
              <a:gd name="adj2" fmla="val 57292"/>
            </a:avLst>
          </a:prstGeom>
          <a:solidFill>
            <a:schemeClr val="accent1"/>
          </a:solidFill>
          <a:ln w="9525">
            <a:solidFill>
              <a:schemeClr val="tx1"/>
            </a:solidFill>
            <a:round/>
            <a:headEnd/>
            <a:tailEnd/>
          </a:ln>
        </p:spPr>
        <p:txBody>
          <a:bodyPr/>
          <a:lstStyle/>
          <a:p>
            <a:pPr algn="ctr"/>
            <a:r>
              <a:rPr lang="en-US" sz="2000" b="1">
                <a:solidFill>
                  <a:srgbClr val="FF3300"/>
                </a:solidFill>
                <a:latin typeface="Arial" charset="0"/>
              </a:rPr>
              <a:t>Vào học!</a:t>
            </a:r>
          </a:p>
          <a:p>
            <a:pPr algn="ctr"/>
            <a:r>
              <a:rPr lang="en-US" sz="2000" b="1">
                <a:solidFill>
                  <a:srgbClr val="FF3300"/>
                </a:solidFill>
                <a:latin typeface="Arial" charset="0"/>
              </a:rPr>
              <a:t>Vào học!</a:t>
            </a:r>
          </a:p>
        </p:txBody>
      </p:sp>
      <p:pic>
        <p:nvPicPr>
          <p:cNvPr id="32771" name="Picture 3" descr="Tweety[1]"/>
          <p:cNvPicPr>
            <a:picLocks noChangeAspect="1" noChangeArrowheads="1" noCrop="1"/>
          </p:cNvPicPr>
          <p:nvPr/>
        </p:nvPicPr>
        <p:blipFill>
          <a:blip r:embed="rId3"/>
          <a:srcRect/>
          <a:stretch>
            <a:fillRect/>
          </a:stretch>
        </p:blipFill>
        <p:spPr bwMode="auto">
          <a:xfrm rot="19611677" flipH="1">
            <a:off x="1524000" y="4343401"/>
            <a:ext cx="2590800" cy="2193925"/>
          </a:xfrm>
          <a:prstGeom prst="rect">
            <a:avLst/>
          </a:prstGeom>
          <a:noFill/>
          <a:ln w="9525">
            <a:noFill/>
            <a:miter lim="800000"/>
            <a:headEnd/>
            <a:tailEnd/>
          </a:ln>
        </p:spPr>
      </p:pic>
      <p:sp>
        <p:nvSpPr>
          <p:cNvPr id="32772" name="AutoShape 4"/>
          <p:cNvSpPr>
            <a:spLocks noChangeArrowheads="1"/>
          </p:cNvSpPr>
          <p:nvPr/>
        </p:nvSpPr>
        <p:spPr bwMode="auto">
          <a:xfrm>
            <a:off x="3429000" y="685800"/>
            <a:ext cx="6934200" cy="3124200"/>
          </a:xfrm>
          <a:prstGeom prst="cloudCallout">
            <a:avLst>
              <a:gd name="adj1" fmla="val -39287"/>
              <a:gd name="adj2" fmla="val 96343"/>
            </a:avLst>
          </a:prstGeom>
          <a:gradFill rotWithShape="1">
            <a:gsLst>
              <a:gs pos="0">
                <a:srgbClr val="00CCFF"/>
              </a:gs>
              <a:gs pos="100000">
                <a:schemeClr val="tx1"/>
              </a:gs>
            </a:gsLst>
            <a:lin ang="5400000" scaled="1"/>
          </a:gradFill>
          <a:ln w="9525">
            <a:noFill/>
            <a:round/>
            <a:headEnd/>
            <a:tailEnd/>
          </a:ln>
          <a:effectLst>
            <a:prstShdw prst="shdw17" dist="17961" dir="2700000">
              <a:srgbClr val="007A99"/>
            </a:prstShdw>
          </a:effectLst>
        </p:spPr>
        <p:txBody>
          <a:bodyPr/>
          <a:lstStyle/>
          <a:p>
            <a:pPr algn="ctr"/>
            <a:endParaRPr lang="vi-VN">
              <a:latin typeface="Arial" charset="0"/>
            </a:endParaRPr>
          </a:p>
        </p:txBody>
      </p:sp>
      <p:sp>
        <p:nvSpPr>
          <p:cNvPr id="32773" name="Text Box 5"/>
          <p:cNvSpPr txBox="1">
            <a:spLocks noChangeArrowheads="1"/>
          </p:cNvSpPr>
          <p:nvPr/>
        </p:nvSpPr>
        <p:spPr bwMode="auto">
          <a:xfrm>
            <a:off x="3733800" y="1371601"/>
            <a:ext cx="6781800" cy="1160463"/>
          </a:xfrm>
          <a:prstGeom prst="rect">
            <a:avLst/>
          </a:prstGeom>
          <a:noFill/>
          <a:ln w="9525">
            <a:noFill/>
            <a:miter lim="800000"/>
            <a:headEnd/>
            <a:tailEnd/>
          </a:ln>
        </p:spPr>
        <p:txBody>
          <a:bodyPr>
            <a:spAutoFit/>
          </a:bodyPr>
          <a:lstStyle/>
          <a:p>
            <a:pPr algn="ctr">
              <a:spcBef>
                <a:spcPct val="50000"/>
              </a:spcBef>
            </a:pPr>
            <a:r>
              <a:rPr lang="en-US" sz="2800" b="1">
                <a:solidFill>
                  <a:srgbClr val="FF3300"/>
                </a:solidFill>
                <a:latin typeface="Arial" charset="0"/>
              </a:rPr>
              <a:t>TNXH 2</a:t>
            </a:r>
          </a:p>
          <a:p>
            <a:pPr algn="ctr">
              <a:spcBef>
                <a:spcPct val="50000"/>
              </a:spcBef>
            </a:pPr>
            <a:r>
              <a:rPr lang="en-US" sz="2800" b="1">
                <a:solidFill>
                  <a:srgbClr val="FF3300"/>
                </a:solidFill>
                <a:latin typeface="Arial" charset="0"/>
              </a:rPr>
              <a:t>PHÒNG TRÁNH NGỘ ĐỌC KHI Ở NHÀ</a:t>
            </a:r>
          </a:p>
        </p:txBody>
      </p:sp>
      <p:pic>
        <p:nvPicPr>
          <p:cNvPr id="3078" name="Picture 6" descr="springcat2"/>
          <p:cNvPicPr>
            <a:picLocks noChangeAspect="1" noChangeArrowheads="1" noCrop="1"/>
          </p:cNvPicPr>
          <p:nvPr/>
        </p:nvPicPr>
        <p:blipFill>
          <a:blip r:embed="rId4"/>
          <a:srcRect/>
          <a:stretch>
            <a:fillRect/>
          </a:stretch>
        </p:blipFill>
        <p:spPr bwMode="auto">
          <a:xfrm>
            <a:off x="7396163" y="5181600"/>
            <a:ext cx="1579562" cy="1676400"/>
          </a:xfrm>
          <a:prstGeom prst="rect">
            <a:avLst/>
          </a:prstGeom>
          <a:noFill/>
          <a:ln w="9525">
            <a:noFill/>
            <a:miter lim="800000"/>
            <a:headEnd/>
            <a:tailEnd/>
          </a:ln>
        </p:spPr>
      </p:pic>
      <p:pic>
        <p:nvPicPr>
          <p:cNvPr id="3079" name="Picture 7" descr="bird"/>
          <p:cNvPicPr>
            <a:picLocks noChangeAspect="1" noChangeArrowheads="1" noCrop="1"/>
          </p:cNvPicPr>
          <p:nvPr/>
        </p:nvPicPr>
        <p:blipFill>
          <a:blip r:embed="rId5"/>
          <a:srcRect/>
          <a:stretch>
            <a:fillRect/>
          </a:stretch>
        </p:blipFill>
        <p:spPr bwMode="auto">
          <a:xfrm>
            <a:off x="1524000" y="0"/>
            <a:ext cx="952500" cy="952500"/>
          </a:xfrm>
          <a:prstGeom prst="rect">
            <a:avLst/>
          </a:prstGeom>
          <a:noFill/>
          <a:ln w="9525">
            <a:noFill/>
            <a:miter lim="800000"/>
            <a:headEnd/>
            <a:tailEnd/>
          </a:ln>
        </p:spPr>
      </p:pic>
      <p:pic>
        <p:nvPicPr>
          <p:cNvPr id="3080" name="Picture 8" descr="rabbit"/>
          <p:cNvPicPr>
            <a:picLocks noChangeAspect="1" noChangeArrowheads="1"/>
          </p:cNvPicPr>
          <p:nvPr/>
        </p:nvPicPr>
        <p:blipFill>
          <a:blip r:embed="rId6"/>
          <a:srcRect/>
          <a:stretch>
            <a:fillRect/>
          </a:stretch>
        </p:blipFill>
        <p:spPr bwMode="auto">
          <a:xfrm>
            <a:off x="6400801" y="5629276"/>
            <a:ext cx="1285875" cy="1228725"/>
          </a:xfrm>
          <a:prstGeom prst="rect">
            <a:avLst/>
          </a:prstGeom>
          <a:noFill/>
          <a:ln w="9525">
            <a:noFill/>
            <a:miter lim="800000"/>
            <a:headEnd/>
            <a:tailEnd/>
          </a:ln>
        </p:spPr>
      </p:pic>
      <p:pic>
        <p:nvPicPr>
          <p:cNvPr id="3081" name="Picture 9" descr="bird"/>
          <p:cNvPicPr>
            <a:picLocks noChangeAspect="1" noChangeArrowheads="1" noCrop="1"/>
          </p:cNvPicPr>
          <p:nvPr/>
        </p:nvPicPr>
        <p:blipFill>
          <a:blip r:embed="rId5"/>
          <a:srcRect/>
          <a:stretch>
            <a:fillRect/>
          </a:stretch>
        </p:blipFill>
        <p:spPr bwMode="auto">
          <a:xfrm>
            <a:off x="2057400" y="533400"/>
            <a:ext cx="952500" cy="952500"/>
          </a:xfrm>
          <a:prstGeom prst="rect">
            <a:avLst/>
          </a:prstGeom>
          <a:noFill/>
          <a:ln w="9525">
            <a:noFill/>
            <a:miter lim="800000"/>
            <a:headEnd/>
            <a:tailEnd/>
          </a:ln>
        </p:spPr>
      </p:pic>
      <p:pic>
        <p:nvPicPr>
          <p:cNvPr id="3082" name="Picture 10" descr="bird"/>
          <p:cNvPicPr>
            <a:picLocks noChangeAspect="1" noChangeArrowheads="1" noCrop="1"/>
          </p:cNvPicPr>
          <p:nvPr/>
        </p:nvPicPr>
        <p:blipFill>
          <a:blip r:embed="rId5"/>
          <a:srcRect/>
          <a:stretch>
            <a:fillRect/>
          </a:stretch>
        </p:blipFill>
        <p:spPr bwMode="auto">
          <a:xfrm>
            <a:off x="1524000" y="1143000"/>
            <a:ext cx="723900" cy="723900"/>
          </a:xfrm>
          <a:prstGeom prst="rect">
            <a:avLst/>
          </a:prstGeom>
          <a:noFill/>
          <a:ln w="9525">
            <a:noFill/>
            <a:miter lim="800000"/>
            <a:headEnd/>
            <a:tailEnd/>
          </a:ln>
        </p:spPr>
      </p:pic>
      <p:pic>
        <p:nvPicPr>
          <p:cNvPr id="32779" name="Picture 11" descr="bird"/>
          <p:cNvPicPr>
            <a:picLocks noChangeAspect="1" noChangeArrowheads="1" noCrop="1"/>
          </p:cNvPicPr>
          <p:nvPr/>
        </p:nvPicPr>
        <p:blipFill>
          <a:blip r:embed="rId5"/>
          <a:srcRect/>
          <a:stretch>
            <a:fillRect/>
          </a:stretch>
        </p:blipFill>
        <p:spPr bwMode="auto">
          <a:xfrm>
            <a:off x="2667000" y="990600"/>
            <a:ext cx="723900" cy="723900"/>
          </a:xfrm>
          <a:prstGeom prst="rect">
            <a:avLst/>
          </a:prstGeom>
          <a:noFill/>
          <a:ln w="9525">
            <a:noFill/>
            <a:miter lim="800000"/>
            <a:headEnd/>
            <a:tailEnd/>
          </a:ln>
        </p:spPr>
      </p:pic>
      <p:pic>
        <p:nvPicPr>
          <p:cNvPr id="3084" name="Picture 12" descr="bird"/>
          <p:cNvPicPr>
            <a:picLocks noChangeAspect="1" noChangeArrowheads="1" noCrop="1"/>
          </p:cNvPicPr>
          <p:nvPr/>
        </p:nvPicPr>
        <p:blipFill>
          <a:blip r:embed="rId5"/>
          <a:srcRect/>
          <a:stretch>
            <a:fillRect/>
          </a:stretch>
        </p:blipFill>
        <p:spPr bwMode="auto">
          <a:xfrm flipH="1">
            <a:off x="9448800" y="304800"/>
            <a:ext cx="723900" cy="723900"/>
          </a:xfrm>
          <a:prstGeom prst="rect">
            <a:avLst/>
          </a:prstGeom>
          <a:noFill/>
          <a:ln w="9525">
            <a:noFill/>
            <a:miter lim="800000"/>
            <a:headEnd/>
            <a:tailEnd/>
          </a:ln>
        </p:spPr>
      </p:pic>
      <p:pic>
        <p:nvPicPr>
          <p:cNvPr id="3085" name="Picture 13" descr="rabbit"/>
          <p:cNvPicPr>
            <a:picLocks noChangeAspect="1" noChangeArrowheads="1"/>
          </p:cNvPicPr>
          <p:nvPr/>
        </p:nvPicPr>
        <p:blipFill>
          <a:blip r:embed="rId6"/>
          <a:srcRect/>
          <a:stretch>
            <a:fillRect/>
          </a:stretch>
        </p:blipFill>
        <p:spPr bwMode="auto">
          <a:xfrm>
            <a:off x="5334001" y="5848350"/>
            <a:ext cx="1057275" cy="1009650"/>
          </a:xfrm>
          <a:prstGeom prst="rect">
            <a:avLst/>
          </a:prstGeom>
          <a:noFill/>
          <a:ln w="9525">
            <a:noFill/>
            <a:miter lim="800000"/>
            <a:headEnd/>
            <a:tailEnd/>
          </a:ln>
        </p:spPr>
      </p:pic>
      <p:pic>
        <p:nvPicPr>
          <p:cNvPr id="3086" name="Picture 14" descr="rabbit"/>
          <p:cNvPicPr>
            <a:picLocks noChangeAspect="1" noChangeArrowheads="1"/>
          </p:cNvPicPr>
          <p:nvPr/>
        </p:nvPicPr>
        <p:blipFill>
          <a:blip r:embed="rId6"/>
          <a:srcRect/>
          <a:stretch>
            <a:fillRect/>
          </a:stretch>
        </p:blipFill>
        <p:spPr bwMode="auto">
          <a:xfrm>
            <a:off x="4648201" y="5919788"/>
            <a:ext cx="981075" cy="938212"/>
          </a:xfrm>
          <a:prstGeom prst="rect">
            <a:avLst/>
          </a:prstGeom>
          <a:noFill/>
          <a:ln w="9525">
            <a:noFill/>
            <a:miter lim="800000"/>
            <a:headEnd/>
            <a:tailEnd/>
          </a:ln>
        </p:spPr>
      </p:pic>
      <p:pic>
        <p:nvPicPr>
          <p:cNvPr id="3087" name="Picture 15" descr="bird"/>
          <p:cNvPicPr>
            <a:picLocks noChangeAspect="1" noChangeArrowheads="1" noCrop="1"/>
          </p:cNvPicPr>
          <p:nvPr/>
        </p:nvPicPr>
        <p:blipFill>
          <a:blip r:embed="rId5"/>
          <a:srcRect/>
          <a:stretch>
            <a:fillRect/>
          </a:stretch>
        </p:blipFill>
        <p:spPr bwMode="auto">
          <a:xfrm flipH="1">
            <a:off x="9944100" y="1066800"/>
            <a:ext cx="723900" cy="723900"/>
          </a:xfrm>
          <a:prstGeom prst="rect">
            <a:avLst/>
          </a:prstGeom>
          <a:noFill/>
          <a:ln w="9525">
            <a:noFill/>
            <a:miter lim="800000"/>
            <a:headEnd/>
            <a:tailEnd/>
          </a:ln>
        </p:spPr>
      </p:pic>
      <p:pic>
        <p:nvPicPr>
          <p:cNvPr id="3088" name="Picture 16" descr="bird"/>
          <p:cNvPicPr>
            <a:picLocks noChangeAspect="1" noChangeArrowheads="1" noCrop="1"/>
          </p:cNvPicPr>
          <p:nvPr/>
        </p:nvPicPr>
        <p:blipFill>
          <a:blip r:embed="rId5"/>
          <a:srcRect/>
          <a:stretch>
            <a:fillRect/>
          </a:stretch>
        </p:blipFill>
        <p:spPr bwMode="auto">
          <a:xfrm flipH="1">
            <a:off x="9944100" y="2057400"/>
            <a:ext cx="723900" cy="723900"/>
          </a:xfrm>
          <a:prstGeom prst="rect">
            <a:avLst/>
          </a:prstGeom>
          <a:noFill/>
          <a:ln w="9525">
            <a:noFill/>
            <a:miter lim="800000"/>
            <a:headEnd/>
            <a:tailEnd/>
          </a:ln>
        </p:spPr>
      </p:pic>
      <p:pic>
        <p:nvPicPr>
          <p:cNvPr id="3089" name="Picture 17" descr="bird"/>
          <p:cNvPicPr>
            <a:picLocks noChangeAspect="1" noChangeArrowheads="1" noCrop="1"/>
          </p:cNvPicPr>
          <p:nvPr/>
        </p:nvPicPr>
        <p:blipFill>
          <a:blip r:embed="rId5"/>
          <a:srcRect/>
          <a:stretch>
            <a:fillRect/>
          </a:stretch>
        </p:blipFill>
        <p:spPr bwMode="auto">
          <a:xfrm flipH="1">
            <a:off x="8686800" y="0"/>
            <a:ext cx="723900" cy="723900"/>
          </a:xfrm>
          <a:prstGeom prst="rect">
            <a:avLst/>
          </a:prstGeom>
          <a:noFill/>
          <a:ln w="9525">
            <a:noFill/>
            <a:miter lim="800000"/>
            <a:headEnd/>
            <a:tailEnd/>
          </a:ln>
        </p:spPr>
      </p:pic>
      <p:pic>
        <p:nvPicPr>
          <p:cNvPr id="3090" name="Picture 18" descr="bird"/>
          <p:cNvPicPr>
            <a:picLocks noChangeAspect="1" noChangeArrowheads="1" noCrop="1"/>
          </p:cNvPicPr>
          <p:nvPr/>
        </p:nvPicPr>
        <p:blipFill>
          <a:blip r:embed="rId5"/>
          <a:srcRect/>
          <a:stretch>
            <a:fillRect/>
          </a:stretch>
        </p:blipFill>
        <p:spPr bwMode="auto">
          <a:xfrm flipH="1">
            <a:off x="9182100" y="1752600"/>
            <a:ext cx="723900" cy="723900"/>
          </a:xfrm>
          <a:prstGeom prst="rect">
            <a:avLst/>
          </a:prstGeom>
          <a:noFill/>
          <a:ln w="9525">
            <a:noFill/>
            <a:miter lim="800000"/>
            <a:headEnd/>
            <a:tailEnd/>
          </a:ln>
        </p:spPr>
      </p:pic>
      <p:pic>
        <p:nvPicPr>
          <p:cNvPr id="3091" name="Picture 19" descr="bird"/>
          <p:cNvPicPr>
            <a:picLocks noChangeAspect="1" noChangeArrowheads="1" noCrop="1"/>
          </p:cNvPicPr>
          <p:nvPr/>
        </p:nvPicPr>
        <p:blipFill>
          <a:blip r:embed="rId5"/>
          <a:srcRect/>
          <a:stretch>
            <a:fillRect/>
          </a:stretch>
        </p:blipFill>
        <p:spPr bwMode="auto">
          <a:xfrm>
            <a:off x="3886200" y="533400"/>
            <a:ext cx="723900" cy="723900"/>
          </a:xfrm>
          <a:prstGeom prst="rect">
            <a:avLst/>
          </a:prstGeom>
          <a:noFill/>
          <a:ln w="9525">
            <a:noFill/>
            <a:miter lim="800000"/>
            <a:headEnd/>
            <a:tailEnd/>
          </a:ln>
        </p:spPr>
      </p:pic>
      <p:pic>
        <p:nvPicPr>
          <p:cNvPr id="3092" name="Picture 20" descr="bird"/>
          <p:cNvPicPr>
            <a:picLocks noChangeAspect="1" noChangeArrowheads="1" noCrop="1"/>
          </p:cNvPicPr>
          <p:nvPr/>
        </p:nvPicPr>
        <p:blipFill>
          <a:blip r:embed="rId5"/>
          <a:srcRect/>
          <a:stretch>
            <a:fillRect/>
          </a:stretch>
        </p:blipFill>
        <p:spPr bwMode="auto">
          <a:xfrm>
            <a:off x="3962400" y="0"/>
            <a:ext cx="723900" cy="723900"/>
          </a:xfrm>
          <a:prstGeom prst="rect">
            <a:avLst/>
          </a:prstGeom>
          <a:noFill/>
          <a:ln w="9525">
            <a:noFill/>
            <a:miter lim="800000"/>
            <a:headEnd/>
            <a:tailEnd/>
          </a:ln>
        </p:spPr>
      </p:pic>
      <p:pic>
        <p:nvPicPr>
          <p:cNvPr id="3093" name="Picture 21" descr="bird"/>
          <p:cNvPicPr>
            <a:picLocks noChangeAspect="1" noChangeArrowheads="1" noCrop="1"/>
          </p:cNvPicPr>
          <p:nvPr/>
        </p:nvPicPr>
        <p:blipFill>
          <a:blip r:embed="rId5"/>
          <a:srcRect/>
          <a:stretch>
            <a:fillRect/>
          </a:stretch>
        </p:blipFill>
        <p:spPr bwMode="auto">
          <a:xfrm>
            <a:off x="4724400" y="0"/>
            <a:ext cx="723900" cy="723900"/>
          </a:xfrm>
          <a:prstGeom prst="rect">
            <a:avLst/>
          </a:prstGeom>
          <a:noFill/>
          <a:ln w="9525">
            <a:noFill/>
            <a:miter lim="800000"/>
            <a:headEnd/>
            <a:tailEnd/>
          </a:ln>
        </p:spPr>
      </p:pic>
      <p:pic>
        <p:nvPicPr>
          <p:cNvPr id="32790" name="BONG DANG NGOI TRUONG.mp3">
            <a:hlinkClick r:id="" action="ppaction://media"/>
          </p:cNvPr>
          <p:cNvPicPr>
            <a:picLocks noRot="1" noChangeAspect="1" noChangeArrowheads="1"/>
          </p:cNvPicPr>
          <p:nvPr>
            <a:audioFile r:link="rId1"/>
          </p:nvPr>
        </p:nvPicPr>
        <p:blipFill>
          <a:blip r:embed="rId7"/>
          <a:srcRect/>
          <a:stretch>
            <a:fillRect/>
          </a:stretch>
        </p:blipFill>
        <p:spPr bwMode="auto">
          <a:xfrm>
            <a:off x="10363200" y="6553200"/>
            <a:ext cx="304800" cy="304800"/>
          </a:xfrm>
          <a:prstGeom prst="rect">
            <a:avLst/>
          </a:prstGeom>
          <a:noFill/>
          <a:ln w="9525">
            <a:noFill/>
            <a:miter lim="800000"/>
            <a:headEnd/>
            <a:tailEnd/>
          </a:ln>
        </p:spPr>
      </p:pic>
    </p:spTree>
    <p:extLst>
      <p:ext uri="{BB962C8B-B14F-4D97-AF65-F5344CB8AC3E}">
        <p14:creationId xmlns:p14="http://schemas.microsoft.com/office/powerpoint/2010/main" val="4189565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ox(in)">
                                      <p:cBhvr>
                                        <p:cTn id="7" dur="500"/>
                                        <p:tgtEl>
                                          <p:spTgt spid="3277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2772"/>
                                        </p:tgtEl>
                                        <p:attrNameLst>
                                          <p:attrName>style.visibility</p:attrName>
                                        </p:attrNameLst>
                                      </p:cBhvr>
                                      <p:to>
                                        <p:strVal val="visible"/>
                                      </p:to>
                                    </p:set>
                                    <p:animEffect transition="in" filter="box(in)">
                                      <p:cBhvr>
                                        <p:cTn id="10" dur="500"/>
                                        <p:tgtEl>
                                          <p:spTgt spid="32772"/>
                                        </p:tgtEl>
                                      </p:cBhvr>
                                    </p:animEffect>
                                  </p:childTnLst>
                                </p:cTn>
                              </p:par>
                              <p:par>
                                <p:cTn id="11" presetID="27" presetClass="entr" presetSubtype="0" repeatCount="indefinite" fill="hold" grpId="0" nodeType="withEffect">
                                  <p:stCondLst>
                                    <p:cond delay="0"/>
                                  </p:stCondLst>
                                  <p:iterate type="lt">
                                    <p:tmPct val="50000"/>
                                  </p:iterate>
                                  <p:childTnLst>
                                    <p:set>
                                      <p:cBhvr>
                                        <p:cTn id="12" dur="1" fill="hold">
                                          <p:stCondLst>
                                            <p:cond delay="0"/>
                                          </p:stCondLst>
                                        </p:cTn>
                                        <p:tgtEl>
                                          <p:spTgt spid="32773"/>
                                        </p:tgtEl>
                                        <p:attrNameLst>
                                          <p:attrName>style.visibility</p:attrName>
                                        </p:attrNameLst>
                                      </p:cBhvr>
                                      <p:to>
                                        <p:strVal val="visible"/>
                                      </p:to>
                                    </p:set>
                                    <p:anim calcmode="discrete" valueType="clr">
                                      <p:cBhvr override="childStyle">
                                        <p:cTn id="13" dur="80"/>
                                        <p:tgtEl>
                                          <p:spTgt spid="3277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2773"/>
                                        </p:tgtEl>
                                        <p:attrNameLst>
                                          <p:attrName>fillcolor</p:attrName>
                                        </p:attrNameLst>
                                      </p:cBhvr>
                                      <p:tavLst>
                                        <p:tav tm="0">
                                          <p:val>
                                            <p:clrVal>
                                              <a:schemeClr val="accent2"/>
                                            </p:clrVal>
                                          </p:val>
                                        </p:tav>
                                        <p:tav tm="50000">
                                          <p:val>
                                            <p:clrVal>
                                              <a:schemeClr val="hlink"/>
                                            </p:clrVal>
                                          </p:val>
                                        </p:tav>
                                      </p:tavLst>
                                    </p:anim>
                                    <p:set>
                                      <p:cBhvr>
                                        <p:cTn id="15" dur="80"/>
                                        <p:tgtEl>
                                          <p:spTgt spid="32773"/>
                                        </p:tgtEl>
                                        <p:attrNameLst>
                                          <p:attrName>fill.type</p:attrName>
                                        </p:attrNameLst>
                                      </p:cBhvr>
                                      <p:to>
                                        <p:strVal val="solid"/>
                                      </p:to>
                                    </p:set>
                                  </p:childTnLst>
                                </p:cTn>
                              </p:par>
                              <p:par>
                                <p:cTn id="16" presetID="39" presetClass="path" presetSubtype="0" repeatCount="indefinite" accel="50000" decel="50000" fill="hold" nodeType="withEffect">
                                  <p:stCondLst>
                                    <p:cond delay="0"/>
                                  </p:stCondLst>
                                  <p:childTnLst>
                                    <p:animMotion origin="layout" path="M 0 3.98844E-6 C 0 0.0467 0.08524 0.08254 0.18958 0.08254 C 0.29705 0.08254 0.38333 0.0467 0.38333 3.98844E-6 C 0.38333 -0.04671 0.46858 -0.08255 0.57622 -0.08255 C 0.68038 -0.08255 0.76667 -0.04671 0.76667 3.98844E-6 " pathEditMode="relative" rAng="0" ptsTypes="fffff">
                                      <p:cBhvr>
                                        <p:cTn id="17" dur="5000" fill="hold"/>
                                        <p:tgtEl>
                                          <p:spTgt spid="32779"/>
                                        </p:tgtEl>
                                        <p:attrNameLst>
                                          <p:attrName>ppt_x</p:attrName>
                                          <p:attrName>ppt_y</p:attrName>
                                        </p:attrNameLst>
                                      </p:cBhvr>
                                      <p:rCtr x="383" y="0"/>
                                    </p:animMotion>
                                  </p:childTnLst>
                                </p:cTn>
                              </p:par>
                              <p:par>
                                <p:cTn id="18" presetID="27" presetClass="entr" presetSubtype="0" repeatCount="indefinite" fill="hold" grpId="0" nodeType="withEffect">
                                  <p:stCondLst>
                                    <p:cond delay="0"/>
                                  </p:stCondLst>
                                  <p:iterate type="lt">
                                    <p:tmPct val="50000"/>
                                  </p:iterate>
                                  <p:childTnLst>
                                    <p:set>
                                      <p:cBhvr>
                                        <p:cTn id="19" dur="1" fill="hold">
                                          <p:stCondLst>
                                            <p:cond delay="0"/>
                                          </p:stCondLst>
                                        </p:cTn>
                                        <p:tgtEl>
                                          <p:spTgt spid="32770"/>
                                        </p:tgtEl>
                                        <p:attrNameLst>
                                          <p:attrName>style.visibility</p:attrName>
                                        </p:attrNameLst>
                                      </p:cBhvr>
                                      <p:to>
                                        <p:strVal val="visible"/>
                                      </p:to>
                                    </p:set>
                                    <p:anim calcmode="discrete" valueType="clr">
                                      <p:cBhvr override="childStyle">
                                        <p:cTn id="20" dur="80"/>
                                        <p:tgtEl>
                                          <p:spTgt spid="32770"/>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2770"/>
                                        </p:tgtEl>
                                        <p:attrNameLst>
                                          <p:attrName>fillcolor</p:attrName>
                                        </p:attrNameLst>
                                      </p:cBhvr>
                                      <p:tavLst>
                                        <p:tav tm="0">
                                          <p:val>
                                            <p:clrVal>
                                              <a:schemeClr val="accent2"/>
                                            </p:clrVal>
                                          </p:val>
                                        </p:tav>
                                        <p:tav tm="50000">
                                          <p:val>
                                            <p:clrVal>
                                              <a:schemeClr val="hlink"/>
                                            </p:clrVal>
                                          </p:val>
                                        </p:tav>
                                      </p:tavLst>
                                    </p:anim>
                                    <p:set>
                                      <p:cBhvr>
                                        <p:cTn id="22" dur="80"/>
                                        <p:tgtEl>
                                          <p:spTgt spid="32770"/>
                                        </p:tgtEl>
                                        <p:attrNameLst>
                                          <p:attrName>fill.type</p:attrName>
                                        </p:attrNameLst>
                                      </p:cBhvr>
                                      <p:to>
                                        <p:strVal val="solid"/>
                                      </p:to>
                                    </p:set>
                                  </p:childTnLst>
                                </p:cTn>
                              </p:par>
                            </p:childTnLst>
                          </p:cTn>
                        </p:par>
                        <p:par>
                          <p:cTn id="23" fill="hold" nodeType="afterGroup">
                            <p:stCondLst>
                              <p:cond delay="5000"/>
                            </p:stCondLst>
                            <p:childTnLst>
                              <p:par>
                                <p:cTn id="24" presetID="1" presetClass="mediacall" presetSubtype="0" fill="hold" nodeType="afterEffect">
                                  <p:stCondLst>
                                    <p:cond delay="0"/>
                                  </p:stCondLst>
                                  <p:childTnLst>
                                    <p:cmd type="call" cmd="playFrom(0.0)">
                                      <p:cBhvr>
                                        <p:cTn id="25" dur="193081" fill="hold"/>
                                        <p:tgtEl>
                                          <p:spTgt spid="3279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32790"/>
                </p:tgtEl>
              </p:cMediaNode>
            </p:audio>
          </p:childTnLst>
        </p:cTn>
      </p:par>
    </p:tnLst>
    <p:bldLst>
      <p:bldP spid="32770" grpId="0" animBg="1"/>
      <p:bldP spid="32772" grpId="0" animBg="1"/>
      <p:bldP spid="3277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Picture3"/>
          <p:cNvPicPr>
            <a:picLocks noGrp="1" noChangeAspect="1" noChangeArrowheads="1" noCrop="1"/>
          </p:cNvPicPr>
          <p:nvPr>
            <p:ph type="title"/>
          </p:nvPr>
        </p:nvPicPr>
        <p:blipFill>
          <a:blip r:embed="rId2"/>
          <a:srcRect/>
          <a:stretch>
            <a:fillRect/>
          </a:stretch>
        </p:blipFill>
        <p:spPr>
          <a:xfrm>
            <a:off x="1524000" y="0"/>
            <a:ext cx="990600" cy="1085850"/>
          </a:xfrm>
          <a:noFill/>
        </p:spPr>
      </p:pic>
      <p:pic>
        <p:nvPicPr>
          <p:cNvPr id="17413" name="Picture 5" descr="Picture3"/>
          <p:cNvPicPr>
            <a:picLocks noChangeAspect="1" noChangeArrowheads="1" noCrop="1"/>
          </p:cNvPicPr>
          <p:nvPr/>
        </p:nvPicPr>
        <p:blipFill>
          <a:blip r:embed="rId2"/>
          <a:srcRect/>
          <a:stretch>
            <a:fillRect/>
          </a:stretch>
        </p:blipFill>
        <p:spPr bwMode="auto">
          <a:xfrm>
            <a:off x="1524000" y="4352926"/>
            <a:ext cx="2667000" cy="2505075"/>
          </a:xfrm>
          <a:prstGeom prst="rect">
            <a:avLst/>
          </a:prstGeom>
          <a:noFill/>
          <a:ln w="9525">
            <a:noFill/>
            <a:miter lim="800000"/>
            <a:headEnd/>
            <a:tailEnd/>
          </a:ln>
        </p:spPr>
      </p:pic>
      <p:pic>
        <p:nvPicPr>
          <p:cNvPr id="17414" name="Picture 6" descr="Picture3"/>
          <p:cNvPicPr>
            <a:picLocks noGrp="1" noChangeAspect="1" noChangeArrowheads="1" noCrop="1"/>
          </p:cNvPicPr>
          <p:nvPr>
            <p:ph type="body" idx="1"/>
          </p:nvPr>
        </p:nvPicPr>
        <p:blipFill>
          <a:blip r:embed="rId2"/>
          <a:srcRect/>
          <a:stretch>
            <a:fillRect/>
          </a:stretch>
        </p:blipFill>
        <p:spPr>
          <a:xfrm>
            <a:off x="9677400" y="0"/>
            <a:ext cx="990600" cy="1085850"/>
          </a:xfrm>
          <a:noFill/>
        </p:spPr>
      </p:pic>
      <p:pic>
        <p:nvPicPr>
          <p:cNvPr id="17415" name="Picture 7" descr="Picture3"/>
          <p:cNvPicPr>
            <a:picLocks noChangeAspect="1" noChangeArrowheads="1" noCrop="1"/>
          </p:cNvPicPr>
          <p:nvPr/>
        </p:nvPicPr>
        <p:blipFill>
          <a:blip r:embed="rId2"/>
          <a:srcRect/>
          <a:stretch>
            <a:fillRect/>
          </a:stretch>
        </p:blipFill>
        <p:spPr bwMode="auto">
          <a:xfrm>
            <a:off x="8001000" y="4352926"/>
            <a:ext cx="2667000" cy="2505075"/>
          </a:xfrm>
          <a:prstGeom prst="rect">
            <a:avLst/>
          </a:prstGeom>
          <a:noFill/>
          <a:ln w="9525">
            <a:noFill/>
            <a:miter lim="800000"/>
            <a:headEnd/>
            <a:tailEnd/>
          </a:ln>
        </p:spPr>
      </p:pic>
      <p:sp>
        <p:nvSpPr>
          <p:cNvPr id="12294" name="AutoShape 9"/>
          <p:cNvSpPr>
            <a:spLocks noChangeArrowheads="1"/>
          </p:cNvSpPr>
          <p:nvPr/>
        </p:nvSpPr>
        <p:spPr bwMode="auto">
          <a:xfrm>
            <a:off x="2438400" y="0"/>
            <a:ext cx="7239000" cy="15240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eaLnBrk="1" hangingPunct="1"/>
            <a:endParaRPr lang="en-US" sz="3200">
              <a:latin typeface="Arial" charset="0"/>
            </a:endParaRPr>
          </a:p>
        </p:txBody>
      </p:sp>
      <p:sp>
        <p:nvSpPr>
          <p:cNvPr id="17418" name="WordArt 10"/>
          <p:cNvSpPr>
            <a:spLocks noChangeArrowheads="1" noChangeShapeType="1" noTextEdit="1"/>
          </p:cNvSpPr>
          <p:nvPr/>
        </p:nvSpPr>
        <p:spPr bwMode="auto">
          <a:xfrm>
            <a:off x="2667000" y="304801"/>
            <a:ext cx="6858000" cy="752475"/>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Hoạt động 2: Phòng tránh ngộ độc</a:t>
            </a:r>
            <a:endPar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17419" name="AutoShape 11"/>
          <p:cNvSpPr>
            <a:spLocks noChangeArrowheads="1"/>
          </p:cNvSpPr>
          <p:nvPr/>
        </p:nvSpPr>
        <p:spPr bwMode="auto">
          <a:xfrm>
            <a:off x="2286000" y="1295400"/>
            <a:ext cx="8153400" cy="5334000"/>
          </a:xfrm>
          <a:prstGeom prst="irregularSeal1">
            <a:avLst/>
          </a:prstGeom>
          <a:solidFill>
            <a:schemeClr val="accent1"/>
          </a:solidFill>
          <a:ln w="9525">
            <a:solidFill>
              <a:schemeClr val="tx1"/>
            </a:solidFill>
            <a:miter lim="800000"/>
            <a:headEnd/>
            <a:tailEnd/>
          </a:ln>
        </p:spPr>
        <p:txBody>
          <a:bodyPr wrap="none" anchor="ctr"/>
          <a:lstStyle/>
          <a:p>
            <a:pPr algn="ctr" eaLnBrk="1" hangingPunct="1"/>
            <a:r>
              <a:rPr lang="en-US">
                <a:latin typeface="Arial" charset="0"/>
              </a:rPr>
              <a:t>Quan sát hình vẽ 4,5,6 sgk trang 31  </a:t>
            </a:r>
          </a:p>
          <a:p>
            <a:pPr algn="ctr" eaLnBrk="1" hangingPunct="1"/>
            <a:r>
              <a:rPr lang="en-US">
                <a:latin typeface="Arial" charset="0"/>
              </a:rPr>
              <a:t>Và cho biết người trong tranh đang làm gì?</a:t>
            </a:r>
          </a:p>
          <a:p>
            <a:pPr algn="ctr" eaLnBrk="1" hangingPunct="1"/>
            <a:r>
              <a:rPr lang="en-US">
                <a:latin typeface="Arial" charset="0"/>
              </a:rPr>
              <a:t>Làm thế có tác dụng gì?</a:t>
            </a:r>
          </a:p>
        </p:txBody>
      </p:sp>
      <p:sp>
        <p:nvSpPr>
          <p:cNvPr id="17420" name="WordArt 12"/>
          <p:cNvSpPr>
            <a:spLocks noChangeArrowheads="1" noChangeShapeType="1" noTextEdit="1"/>
          </p:cNvSpPr>
          <p:nvPr/>
        </p:nvSpPr>
        <p:spPr bwMode="auto">
          <a:xfrm>
            <a:off x="4191000" y="2895601"/>
            <a:ext cx="4419600" cy="5238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Quan sát và thảo luận nhóm 2</a:t>
            </a:r>
          </a:p>
        </p:txBody>
      </p:sp>
    </p:spTree>
    <p:extLst>
      <p:ext uri="{BB962C8B-B14F-4D97-AF65-F5344CB8AC3E}">
        <p14:creationId xmlns:p14="http://schemas.microsoft.com/office/powerpoint/2010/main" val="90449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strips(downLeft)">
                                      <p:cBhvr>
                                        <p:cTn id="7" dur="500"/>
                                        <p:tgtEl>
                                          <p:spTgt spid="17412"/>
                                        </p:tgtEl>
                                      </p:cBhvr>
                                    </p:animEffect>
                                  </p:childTnLst>
                                </p:cTn>
                              </p:par>
                              <p:par>
                                <p:cTn id="8" presetID="18" presetClass="entr" presetSubtype="12" fill="hold" nodeType="withEffect">
                                  <p:stCondLst>
                                    <p:cond delay="0"/>
                                  </p:stCondLst>
                                  <p:childTnLst>
                                    <p:set>
                                      <p:cBhvr>
                                        <p:cTn id="9" dur="1" fill="hold">
                                          <p:stCondLst>
                                            <p:cond delay="0"/>
                                          </p:stCondLst>
                                        </p:cTn>
                                        <p:tgtEl>
                                          <p:spTgt spid="17413"/>
                                        </p:tgtEl>
                                        <p:attrNameLst>
                                          <p:attrName>style.visibility</p:attrName>
                                        </p:attrNameLst>
                                      </p:cBhvr>
                                      <p:to>
                                        <p:strVal val="visible"/>
                                      </p:to>
                                    </p:set>
                                    <p:animEffect transition="in" filter="strips(downLeft)">
                                      <p:cBhvr>
                                        <p:cTn id="10" dur="500"/>
                                        <p:tgtEl>
                                          <p:spTgt spid="17413"/>
                                        </p:tgtEl>
                                      </p:cBhvr>
                                    </p:animEffect>
                                  </p:childTnLst>
                                </p:cTn>
                              </p:par>
                              <p:par>
                                <p:cTn id="11" presetID="18" presetClass="entr" presetSubtype="12" fill="hold" nodeType="withEffect">
                                  <p:stCondLst>
                                    <p:cond delay="0"/>
                                  </p:stCondLst>
                                  <p:childTnLst>
                                    <p:set>
                                      <p:cBhvr>
                                        <p:cTn id="12" dur="1" fill="hold">
                                          <p:stCondLst>
                                            <p:cond delay="0"/>
                                          </p:stCondLst>
                                        </p:cTn>
                                        <p:tgtEl>
                                          <p:spTgt spid="17414"/>
                                        </p:tgtEl>
                                        <p:attrNameLst>
                                          <p:attrName>style.visibility</p:attrName>
                                        </p:attrNameLst>
                                      </p:cBhvr>
                                      <p:to>
                                        <p:strVal val="visible"/>
                                      </p:to>
                                    </p:set>
                                    <p:animEffect transition="in" filter="strips(downLeft)">
                                      <p:cBhvr>
                                        <p:cTn id="13" dur="500"/>
                                        <p:tgtEl>
                                          <p:spTgt spid="17414"/>
                                        </p:tgtEl>
                                      </p:cBhvr>
                                    </p:animEffect>
                                  </p:childTnLst>
                                </p:cTn>
                              </p:par>
                              <p:par>
                                <p:cTn id="14" presetID="18" presetClass="entr" presetSubtype="12" fill="hold" nodeType="withEffect">
                                  <p:stCondLst>
                                    <p:cond delay="0"/>
                                  </p:stCondLst>
                                  <p:childTnLst>
                                    <p:set>
                                      <p:cBhvr>
                                        <p:cTn id="15" dur="1" fill="hold">
                                          <p:stCondLst>
                                            <p:cond delay="0"/>
                                          </p:stCondLst>
                                        </p:cTn>
                                        <p:tgtEl>
                                          <p:spTgt spid="17415"/>
                                        </p:tgtEl>
                                        <p:attrNameLst>
                                          <p:attrName>style.visibility</p:attrName>
                                        </p:attrNameLst>
                                      </p:cBhvr>
                                      <p:to>
                                        <p:strVal val="visible"/>
                                      </p:to>
                                    </p:set>
                                    <p:animEffect transition="in" filter="strips(downLeft)">
                                      <p:cBhvr>
                                        <p:cTn id="16" dur="500"/>
                                        <p:tgtEl>
                                          <p:spTgt spid="174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7418"/>
                                        </p:tgtEl>
                                        <p:attrNameLst>
                                          <p:attrName>style.visibility</p:attrName>
                                        </p:attrNameLst>
                                      </p:cBhvr>
                                      <p:to>
                                        <p:strVal val="visible"/>
                                      </p:to>
                                    </p:set>
                                    <p:anim calcmode="lin" valueType="num">
                                      <p:cBhvr>
                                        <p:cTn id="21" dur="1000" fill="hold"/>
                                        <p:tgtEl>
                                          <p:spTgt spid="17418"/>
                                        </p:tgtEl>
                                        <p:attrNameLst>
                                          <p:attrName>ppt_w</p:attrName>
                                        </p:attrNameLst>
                                      </p:cBhvr>
                                      <p:tavLst>
                                        <p:tav tm="0">
                                          <p:val>
                                            <p:strVal val="#ppt_w*0.70"/>
                                          </p:val>
                                        </p:tav>
                                        <p:tav tm="100000">
                                          <p:val>
                                            <p:strVal val="#ppt_w"/>
                                          </p:val>
                                        </p:tav>
                                      </p:tavLst>
                                    </p:anim>
                                    <p:anim calcmode="lin" valueType="num">
                                      <p:cBhvr>
                                        <p:cTn id="22" dur="1000" fill="hold"/>
                                        <p:tgtEl>
                                          <p:spTgt spid="17418"/>
                                        </p:tgtEl>
                                        <p:attrNameLst>
                                          <p:attrName>ppt_h</p:attrName>
                                        </p:attrNameLst>
                                      </p:cBhvr>
                                      <p:tavLst>
                                        <p:tav tm="0">
                                          <p:val>
                                            <p:strVal val="#ppt_h"/>
                                          </p:val>
                                        </p:tav>
                                        <p:tav tm="100000">
                                          <p:val>
                                            <p:strVal val="#ppt_h"/>
                                          </p:val>
                                        </p:tav>
                                      </p:tavLst>
                                    </p:anim>
                                    <p:animEffect transition="in" filter="fade">
                                      <p:cBhvr>
                                        <p:cTn id="23" dur="1000"/>
                                        <p:tgtEl>
                                          <p:spTgt spid="174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7420"/>
                                        </p:tgtEl>
                                        <p:attrNameLst>
                                          <p:attrName>style.visibility</p:attrName>
                                        </p:attrNameLst>
                                      </p:cBhvr>
                                      <p:to>
                                        <p:strVal val="visible"/>
                                      </p:to>
                                    </p:set>
                                    <p:anim calcmode="lin" valueType="num">
                                      <p:cBhvr>
                                        <p:cTn id="28" dur="1000" fill="hold"/>
                                        <p:tgtEl>
                                          <p:spTgt spid="17420"/>
                                        </p:tgtEl>
                                        <p:attrNameLst>
                                          <p:attrName>ppt_w</p:attrName>
                                        </p:attrNameLst>
                                      </p:cBhvr>
                                      <p:tavLst>
                                        <p:tav tm="0">
                                          <p:val>
                                            <p:strVal val="#ppt_w*0.70"/>
                                          </p:val>
                                        </p:tav>
                                        <p:tav tm="100000">
                                          <p:val>
                                            <p:strVal val="#ppt_w"/>
                                          </p:val>
                                        </p:tav>
                                      </p:tavLst>
                                    </p:anim>
                                    <p:anim calcmode="lin" valueType="num">
                                      <p:cBhvr>
                                        <p:cTn id="29" dur="1000" fill="hold"/>
                                        <p:tgtEl>
                                          <p:spTgt spid="17420"/>
                                        </p:tgtEl>
                                        <p:attrNameLst>
                                          <p:attrName>ppt_h</p:attrName>
                                        </p:attrNameLst>
                                      </p:cBhvr>
                                      <p:tavLst>
                                        <p:tav tm="0">
                                          <p:val>
                                            <p:strVal val="#ppt_h"/>
                                          </p:val>
                                        </p:tav>
                                        <p:tav tm="100000">
                                          <p:val>
                                            <p:strVal val="#ppt_h"/>
                                          </p:val>
                                        </p:tav>
                                      </p:tavLst>
                                    </p:anim>
                                    <p:animEffect transition="in" filter="fade">
                                      <p:cBhvr>
                                        <p:cTn id="30" dur="1000"/>
                                        <p:tgtEl>
                                          <p:spTgt spid="174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17419">
                                            <p:txEl>
                                              <p:pRg st="0" end="0"/>
                                            </p:txEl>
                                          </p:spTgt>
                                        </p:tgtEl>
                                        <p:attrNameLst>
                                          <p:attrName>style.visibility</p:attrName>
                                        </p:attrNameLst>
                                      </p:cBhvr>
                                      <p:to>
                                        <p:strVal val="visible"/>
                                      </p:to>
                                    </p:set>
                                    <p:anim calcmode="lin" valueType="num">
                                      <p:cBhvr>
                                        <p:cTn id="35" dur="1000" fill="hold"/>
                                        <p:tgtEl>
                                          <p:spTgt spid="17419">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17419">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17419">
                                            <p:txEl>
                                              <p:pRg st="0" end="0"/>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17419">
                                            <p:txEl>
                                              <p:pRg st="1" end="1"/>
                                            </p:txEl>
                                          </p:spTgt>
                                        </p:tgtEl>
                                        <p:attrNameLst>
                                          <p:attrName>style.visibility</p:attrName>
                                        </p:attrNameLst>
                                      </p:cBhvr>
                                      <p:to>
                                        <p:strVal val="visible"/>
                                      </p:to>
                                    </p:set>
                                    <p:anim calcmode="lin" valueType="num">
                                      <p:cBhvr>
                                        <p:cTn id="40" dur="1000" fill="hold"/>
                                        <p:tgtEl>
                                          <p:spTgt spid="17419">
                                            <p:txEl>
                                              <p:pRg st="1" end="1"/>
                                            </p:txEl>
                                          </p:spTgt>
                                        </p:tgtEl>
                                        <p:attrNameLst>
                                          <p:attrName>ppt_w</p:attrName>
                                        </p:attrNameLst>
                                      </p:cBhvr>
                                      <p:tavLst>
                                        <p:tav tm="0">
                                          <p:val>
                                            <p:strVal val="#ppt_w*0.70"/>
                                          </p:val>
                                        </p:tav>
                                        <p:tav tm="100000">
                                          <p:val>
                                            <p:strVal val="#ppt_w"/>
                                          </p:val>
                                        </p:tav>
                                      </p:tavLst>
                                    </p:anim>
                                    <p:anim calcmode="lin" valueType="num">
                                      <p:cBhvr>
                                        <p:cTn id="41" dur="1000" fill="hold"/>
                                        <p:tgtEl>
                                          <p:spTgt spid="17419">
                                            <p:txEl>
                                              <p:pRg st="1" end="1"/>
                                            </p:txEl>
                                          </p:spTgt>
                                        </p:tgtEl>
                                        <p:attrNameLst>
                                          <p:attrName>ppt_h</p:attrName>
                                        </p:attrNameLst>
                                      </p:cBhvr>
                                      <p:tavLst>
                                        <p:tav tm="0">
                                          <p:val>
                                            <p:strVal val="#ppt_h"/>
                                          </p:val>
                                        </p:tav>
                                        <p:tav tm="100000">
                                          <p:val>
                                            <p:strVal val="#ppt_h"/>
                                          </p:val>
                                        </p:tav>
                                      </p:tavLst>
                                    </p:anim>
                                    <p:animEffect transition="in" filter="fade">
                                      <p:cBhvr>
                                        <p:cTn id="42" dur="1000"/>
                                        <p:tgtEl>
                                          <p:spTgt spid="17419">
                                            <p:txEl>
                                              <p:pRg st="1" end="1"/>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17419">
                                            <p:txEl>
                                              <p:pRg st="2" end="2"/>
                                            </p:txEl>
                                          </p:spTgt>
                                        </p:tgtEl>
                                        <p:attrNameLst>
                                          <p:attrName>style.visibility</p:attrName>
                                        </p:attrNameLst>
                                      </p:cBhvr>
                                      <p:to>
                                        <p:strVal val="visible"/>
                                      </p:to>
                                    </p:set>
                                    <p:anim calcmode="lin" valueType="num">
                                      <p:cBhvr>
                                        <p:cTn id="45" dur="1000" fill="hold"/>
                                        <p:tgtEl>
                                          <p:spTgt spid="17419">
                                            <p:txEl>
                                              <p:pRg st="2" end="2"/>
                                            </p:txEl>
                                          </p:spTgt>
                                        </p:tgtEl>
                                        <p:attrNameLst>
                                          <p:attrName>ppt_w</p:attrName>
                                        </p:attrNameLst>
                                      </p:cBhvr>
                                      <p:tavLst>
                                        <p:tav tm="0">
                                          <p:val>
                                            <p:strVal val="#ppt_w*0.70"/>
                                          </p:val>
                                        </p:tav>
                                        <p:tav tm="100000">
                                          <p:val>
                                            <p:strVal val="#ppt_w"/>
                                          </p:val>
                                        </p:tav>
                                      </p:tavLst>
                                    </p:anim>
                                    <p:anim calcmode="lin" valueType="num">
                                      <p:cBhvr>
                                        <p:cTn id="46" dur="1000" fill="hold"/>
                                        <p:tgtEl>
                                          <p:spTgt spid="17419">
                                            <p:txEl>
                                              <p:pRg st="2" end="2"/>
                                            </p:txEl>
                                          </p:spTgt>
                                        </p:tgtEl>
                                        <p:attrNameLst>
                                          <p:attrName>ppt_h</p:attrName>
                                        </p:attrNameLst>
                                      </p:cBhvr>
                                      <p:tavLst>
                                        <p:tav tm="0">
                                          <p:val>
                                            <p:strVal val="#ppt_h"/>
                                          </p:val>
                                        </p:tav>
                                        <p:tav tm="100000">
                                          <p:val>
                                            <p:strVal val="#ppt_h"/>
                                          </p:val>
                                        </p:tav>
                                      </p:tavLst>
                                    </p:anim>
                                    <p:animEffect transition="in" filter="fade">
                                      <p:cBhvr>
                                        <p:cTn id="47" dur="1000"/>
                                        <p:tgtEl>
                                          <p:spTgt spid="17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animBg="1"/>
      <p:bldP spid="174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1"/>
          <p:cNvPicPr>
            <a:picLocks noGrp="1" noChangeAspect="1" noChangeArrowheads="1"/>
          </p:cNvPicPr>
          <p:nvPr>
            <p:ph type="title"/>
          </p:nvPr>
        </p:nvPicPr>
        <p:blipFill>
          <a:blip r:embed="rId2"/>
          <a:srcRect/>
          <a:stretch>
            <a:fillRect/>
          </a:stretch>
        </p:blipFill>
        <p:spPr>
          <a:xfrm>
            <a:off x="3581400" y="0"/>
            <a:ext cx="3429000" cy="3276600"/>
          </a:xfrm>
        </p:spPr>
      </p:pic>
      <p:pic>
        <p:nvPicPr>
          <p:cNvPr id="15365" name="Picture 5" descr="6"/>
          <p:cNvPicPr>
            <a:picLocks noGrp="1" noChangeAspect="1" noChangeArrowheads="1"/>
          </p:cNvPicPr>
          <p:nvPr>
            <p:ph type="body" idx="1"/>
          </p:nvPr>
        </p:nvPicPr>
        <p:blipFill>
          <a:blip r:embed="rId3"/>
          <a:srcRect/>
          <a:stretch>
            <a:fillRect/>
          </a:stretch>
        </p:blipFill>
        <p:spPr>
          <a:xfrm>
            <a:off x="7321550" y="0"/>
            <a:ext cx="3346450" cy="3276600"/>
          </a:xfrm>
        </p:spPr>
      </p:pic>
      <p:pic>
        <p:nvPicPr>
          <p:cNvPr id="15366" name="Picture 6" descr="2"/>
          <p:cNvPicPr>
            <a:picLocks noChangeAspect="1" noChangeArrowheads="1"/>
          </p:cNvPicPr>
          <p:nvPr/>
        </p:nvPicPr>
        <p:blipFill>
          <a:blip r:embed="rId4"/>
          <a:srcRect/>
          <a:stretch>
            <a:fillRect/>
          </a:stretch>
        </p:blipFill>
        <p:spPr bwMode="auto">
          <a:xfrm>
            <a:off x="7239000" y="3733800"/>
            <a:ext cx="3429000" cy="3124200"/>
          </a:xfrm>
          <a:prstGeom prst="rect">
            <a:avLst/>
          </a:prstGeom>
          <a:noFill/>
          <a:ln w="9525">
            <a:noFill/>
            <a:miter lim="800000"/>
            <a:headEnd/>
            <a:tailEnd/>
          </a:ln>
        </p:spPr>
      </p:pic>
      <p:sp>
        <p:nvSpPr>
          <p:cNvPr id="15368" name="AutoShape 8"/>
          <p:cNvSpPr>
            <a:spLocks noChangeArrowheads="1"/>
          </p:cNvSpPr>
          <p:nvPr/>
        </p:nvSpPr>
        <p:spPr bwMode="auto">
          <a:xfrm>
            <a:off x="2286000" y="3657600"/>
            <a:ext cx="4343400" cy="2438400"/>
          </a:xfrm>
          <a:prstGeom prst="wedgeEllipseCallout">
            <a:avLst>
              <a:gd name="adj1" fmla="val -43750"/>
              <a:gd name="adj2" fmla="val 70000"/>
            </a:avLst>
          </a:prstGeom>
          <a:solidFill>
            <a:schemeClr val="accent1"/>
          </a:solidFill>
          <a:ln w="9525">
            <a:solidFill>
              <a:schemeClr val="tx1"/>
            </a:solidFill>
            <a:miter lim="800000"/>
            <a:headEnd/>
            <a:tailEnd/>
          </a:ln>
        </p:spPr>
        <p:txBody>
          <a:bodyPr/>
          <a:lstStyle/>
          <a:p>
            <a:pPr algn="ctr" eaLnBrk="1" hangingPunct="1"/>
            <a:r>
              <a:rPr lang="en-US" sz="2400">
                <a:latin typeface="Arial" charset="0"/>
              </a:rPr>
              <a:t>Các bạn xem tranh và thảo luận nhé!</a:t>
            </a:r>
          </a:p>
        </p:txBody>
      </p:sp>
      <p:sp>
        <p:nvSpPr>
          <p:cNvPr id="13318" name="Oval 9"/>
          <p:cNvSpPr>
            <a:spLocks noChangeArrowheads="1"/>
          </p:cNvSpPr>
          <p:nvPr/>
        </p:nvSpPr>
        <p:spPr bwMode="auto">
          <a:xfrm>
            <a:off x="2667000" y="152400"/>
            <a:ext cx="609600" cy="5334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atin typeface="Arial" charset="0"/>
              </a:rPr>
              <a:t>4</a:t>
            </a:r>
          </a:p>
        </p:txBody>
      </p:sp>
      <p:sp>
        <p:nvSpPr>
          <p:cNvPr id="13319" name="Oval 10"/>
          <p:cNvSpPr>
            <a:spLocks noChangeArrowheads="1"/>
          </p:cNvSpPr>
          <p:nvPr/>
        </p:nvSpPr>
        <p:spPr bwMode="auto">
          <a:xfrm>
            <a:off x="7162800" y="3276600"/>
            <a:ext cx="838200" cy="4572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atin typeface="Arial" charset="0"/>
              </a:rPr>
              <a:t>5</a:t>
            </a:r>
          </a:p>
        </p:txBody>
      </p:sp>
      <p:sp>
        <p:nvSpPr>
          <p:cNvPr id="13320" name="Oval 11"/>
          <p:cNvSpPr>
            <a:spLocks noChangeArrowheads="1"/>
          </p:cNvSpPr>
          <p:nvPr/>
        </p:nvSpPr>
        <p:spPr bwMode="auto">
          <a:xfrm>
            <a:off x="6096000" y="6324600"/>
            <a:ext cx="838200" cy="5334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atin typeface="Arial" charset="0"/>
              </a:rPr>
              <a:t>6</a:t>
            </a:r>
          </a:p>
        </p:txBody>
      </p:sp>
    </p:spTree>
    <p:extLst>
      <p:ext uri="{BB962C8B-B14F-4D97-AF65-F5344CB8AC3E}">
        <p14:creationId xmlns:p14="http://schemas.microsoft.com/office/powerpoint/2010/main" val="240189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ppt_w</p:attrName>
                                        </p:attrNameLst>
                                      </p:cBhvr>
                                      <p:tavLst>
                                        <p:tav tm="0">
                                          <p:val>
                                            <p:strVal val="#ppt_w*0.70"/>
                                          </p:val>
                                        </p:tav>
                                        <p:tav tm="100000">
                                          <p:val>
                                            <p:strVal val="#ppt_w"/>
                                          </p:val>
                                        </p:tav>
                                      </p:tavLst>
                                    </p:anim>
                                    <p:anim calcmode="lin" valueType="num">
                                      <p:cBhvr>
                                        <p:cTn id="8" dur="1000" fill="hold"/>
                                        <p:tgtEl>
                                          <p:spTgt spid="15364"/>
                                        </p:tgtEl>
                                        <p:attrNameLst>
                                          <p:attrName>ppt_h</p:attrName>
                                        </p:attrNameLst>
                                      </p:cBhvr>
                                      <p:tavLst>
                                        <p:tav tm="0">
                                          <p:val>
                                            <p:strVal val="#ppt_h"/>
                                          </p:val>
                                        </p:tav>
                                        <p:tav tm="100000">
                                          <p:val>
                                            <p:strVal val="#ppt_h"/>
                                          </p:val>
                                        </p:tav>
                                      </p:tavLst>
                                    </p:anim>
                                    <p:animEffect transition="in" filter="fade">
                                      <p:cBhvr>
                                        <p:cTn id="9" dur="1000"/>
                                        <p:tgtEl>
                                          <p:spTgt spid="153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5365"/>
                                        </p:tgtEl>
                                        <p:attrNameLst>
                                          <p:attrName>style.visibility</p:attrName>
                                        </p:attrNameLst>
                                      </p:cBhvr>
                                      <p:to>
                                        <p:strVal val="visible"/>
                                      </p:to>
                                    </p:set>
                                    <p:animEffect transition="in" filter="checkerboard(across)">
                                      <p:cBhvr>
                                        <p:cTn id="14" dur="500"/>
                                        <p:tgtEl>
                                          <p:spTgt spid="1536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animEffect transition="in" filter="diamond(in)">
                                      <p:cBhvr>
                                        <p:cTn id="19" dur="2000"/>
                                        <p:tgtEl>
                                          <p:spTgt spid="1536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5368"/>
                                        </p:tgtEl>
                                        <p:attrNameLst>
                                          <p:attrName>style.visibility</p:attrName>
                                        </p:attrNameLst>
                                      </p:cBhvr>
                                      <p:to>
                                        <p:strVal val="visible"/>
                                      </p:to>
                                    </p:set>
                                    <p:animEffect transition="in" filter="diamond(in)">
                                      <p:cBhvr>
                                        <p:cTn id="24" dur="20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1"/>
          <p:cNvPicPr>
            <a:picLocks noGrp="1" noChangeAspect="1" noChangeArrowheads="1"/>
          </p:cNvPicPr>
          <p:nvPr>
            <p:ph type="body" idx="1"/>
          </p:nvPr>
        </p:nvPicPr>
        <p:blipFill>
          <a:blip r:embed="rId2"/>
          <a:srcRect/>
          <a:stretch>
            <a:fillRect/>
          </a:stretch>
        </p:blipFill>
        <p:spPr>
          <a:xfrm>
            <a:off x="3067050" y="2571751"/>
            <a:ext cx="3741738" cy="2632075"/>
          </a:xfrm>
        </p:spPr>
      </p:pic>
      <p:sp>
        <p:nvSpPr>
          <p:cNvPr id="18437" name="AutoShape 5"/>
          <p:cNvSpPr>
            <a:spLocks noChangeArrowheads="1"/>
          </p:cNvSpPr>
          <p:nvPr/>
        </p:nvSpPr>
        <p:spPr bwMode="auto">
          <a:xfrm>
            <a:off x="6934200" y="304800"/>
            <a:ext cx="3733800" cy="2819400"/>
          </a:xfrm>
          <a:prstGeom prst="cloudCallout">
            <a:avLst>
              <a:gd name="adj1" fmla="val -59185"/>
              <a:gd name="adj2" fmla="val 59458"/>
            </a:avLst>
          </a:prstGeom>
          <a:solidFill>
            <a:schemeClr val="accent1"/>
          </a:solidFill>
          <a:ln w="9525">
            <a:solidFill>
              <a:schemeClr val="tx1"/>
            </a:solidFill>
            <a:round/>
            <a:headEnd/>
            <a:tailEnd/>
          </a:ln>
        </p:spPr>
        <p:txBody>
          <a:bodyPr/>
          <a:lstStyle/>
          <a:p>
            <a:pPr algn="ctr" eaLnBrk="1" hangingPunct="1"/>
            <a:endParaRPr lang="en-US">
              <a:latin typeface="Arial" charset="0"/>
            </a:endParaRPr>
          </a:p>
          <a:p>
            <a:pPr algn="ctr" eaLnBrk="1" hangingPunct="1"/>
            <a:endParaRPr lang="en-US">
              <a:latin typeface="Arial" charset="0"/>
            </a:endParaRPr>
          </a:p>
          <a:p>
            <a:pPr algn="ctr" eaLnBrk="1" hangingPunct="1"/>
            <a:r>
              <a:rPr lang="en-US" sz="2000">
                <a:latin typeface="Arial" charset="0"/>
              </a:rPr>
              <a:t>Vứt bỏ thức ăn ôi thiu</a:t>
            </a:r>
          </a:p>
          <a:p>
            <a:pPr algn="ctr" eaLnBrk="1" hangingPunct="1"/>
            <a:r>
              <a:rPr lang="en-US" sz="2000">
                <a:latin typeface="Arial" charset="0"/>
              </a:rPr>
              <a:t>Để tránh bị ngộ độc</a:t>
            </a:r>
          </a:p>
        </p:txBody>
      </p:sp>
    </p:spTree>
    <p:extLst>
      <p:ext uri="{BB962C8B-B14F-4D97-AF65-F5344CB8AC3E}">
        <p14:creationId xmlns:p14="http://schemas.microsoft.com/office/powerpoint/2010/main" val="1941773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1000" fill="hold"/>
                                        <p:tgtEl>
                                          <p:spTgt spid="18436"/>
                                        </p:tgtEl>
                                        <p:attrNameLst>
                                          <p:attrName>ppt_w</p:attrName>
                                        </p:attrNameLst>
                                      </p:cBhvr>
                                      <p:tavLst>
                                        <p:tav tm="0">
                                          <p:val>
                                            <p:strVal val="#ppt_w*0.70"/>
                                          </p:val>
                                        </p:tav>
                                        <p:tav tm="100000">
                                          <p:val>
                                            <p:strVal val="#ppt_w"/>
                                          </p:val>
                                        </p:tav>
                                      </p:tavLst>
                                    </p:anim>
                                    <p:anim calcmode="lin" valueType="num">
                                      <p:cBhvr>
                                        <p:cTn id="8" dur="1000" fill="hold"/>
                                        <p:tgtEl>
                                          <p:spTgt spid="18436"/>
                                        </p:tgtEl>
                                        <p:attrNameLst>
                                          <p:attrName>ppt_h</p:attrName>
                                        </p:attrNameLst>
                                      </p:cBhvr>
                                      <p:tavLst>
                                        <p:tav tm="0">
                                          <p:val>
                                            <p:strVal val="#ppt_h"/>
                                          </p:val>
                                        </p:tav>
                                        <p:tav tm="100000">
                                          <p:val>
                                            <p:strVal val="#ppt_h"/>
                                          </p:val>
                                        </p:tav>
                                      </p:tavLst>
                                    </p:anim>
                                    <p:animEffect transition="in" filter="fade">
                                      <p:cBhvr>
                                        <p:cTn id="9" dur="1000"/>
                                        <p:tgtEl>
                                          <p:spTgt spid="184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437"/>
                                        </p:tgtEl>
                                        <p:attrNameLst>
                                          <p:attrName>style.visibility</p:attrName>
                                        </p:attrNameLst>
                                      </p:cBhvr>
                                      <p:to>
                                        <p:strVal val="visible"/>
                                      </p:to>
                                    </p:set>
                                    <p:anim calcmode="lin" valueType="num">
                                      <p:cBhvr additive="base">
                                        <p:cTn id="14" dur="500" fill="hold"/>
                                        <p:tgtEl>
                                          <p:spTgt spid="18437"/>
                                        </p:tgtEl>
                                        <p:attrNameLst>
                                          <p:attrName>ppt_x</p:attrName>
                                        </p:attrNameLst>
                                      </p:cBhvr>
                                      <p:tavLst>
                                        <p:tav tm="0">
                                          <p:val>
                                            <p:strVal val="#ppt_x"/>
                                          </p:val>
                                        </p:tav>
                                        <p:tav tm="100000">
                                          <p:val>
                                            <p:strVal val="#ppt_x"/>
                                          </p:val>
                                        </p:tav>
                                      </p:tavLst>
                                    </p:anim>
                                    <p:anim calcmode="lin" valueType="num">
                                      <p:cBhvr additive="base">
                                        <p:cTn id="15"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latin typeface="Arial" charset="0"/>
            </a:endParaRPr>
          </a:p>
        </p:txBody>
      </p:sp>
      <p:pic>
        <p:nvPicPr>
          <p:cNvPr id="19460" name="Picture 4" descr="6"/>
          <p:cNvPicPr>
            <a:picLocks noGrp="1" noChangeAspect="1" noChangeArrowheads="1"/>
          </p:cNvPicPr>
          <p:nvPr>
            <p:ph type="body" idx="1"/>
          </p:nvPr>
        </p:nvPicPr>
        <p:blipFill>
          <a:blip r:embed="rId2"/>
          <a:srcRect/>
          <a:stretch>
            <a:fillRect/>
          </a:stretch>
        </p:blipFill>
        <p:spPr>
          <a:xfrm>
            <a:off x="2778126" y="3195638"/>
            <a:ext cx="2951163" cy="2849562"/>
          </a:xfrm>
        </p:spPr>
      </p:pic>
      <p:sp>
        <p:nvSpPr>
          <p:cNvPr id="19461" name="AutoShape 5"/>
          <p:cNvSpPr>
            <a:spLocks noChangeArrowheads="1"/>
          </p:cNvSpPr>
          <p:nvPr/>
        </p:nvSpPr>
        <p:spPr bwMode="auto">
          <a:xfrm>
            <a:off x="5638800" y="304800"/>
            <a:ext cx="4495800" cy="3505200"/>
          </a:xfrm>
          <a:prstGeom prst="cloudCallout">
            <a:avLst>
              <a:gd name="adj1" fmla="val -43750"/>
              <a:gd name="adj2" fmla="val 70000"/>
            </a:avLst>
          </a:prstGeom>
          <a:solidFill>
            <a:schemeClr val="accent1"/>
          </a:solidFill>
          <a:ln w="9525">
            <a:solidFill>
              <a:schemeClr val="tx1"/>
            </a:solidFill>
            <a:round/>
            <a:headEnd/>
            <a:tailEnd/>
          </a:ln>
        </p:spPr>
        <p:txBody>
          <a:bodyPr/>
          <a:lstStyle/>
          <a:p>
            <a:pPr algn="ctr" eaLnBrk="1" hangingPunct="1"/>
            <a:r>
              <a:rPr lang="en-US" sz="2000">
                <a:latin typeface="Arial" charset="0"/>
              </a:rPr>
              <a:t>Để thuốc đúng nơi quy </a:t>
            </a:r>
          </a:p>
          <a:p>
            <a:pPr algn="ctr" eaLnBrk="1" hangingPunct="1"/>
            <a:r>
              <a:rPr lang="en-US" sz="2000">
                <a:latin typeface="Arial" charset="0"/>
              </a:rPr>
              <a:t>định xa tầm tay trẻ em </a:t>
            </a:r>
          </a:p>
          <a:p>
            <a:pPr algn="ctr" eaLnBrk="1" hangingPunct="1"/>
            <a:r>
              <a:rPr lang="en-US" sz="2000">
                <a:latin typeface="Arial" charset="0"/>
              </a:rPr>
              <a:t>tránh việc ăn hoặc uống </a:t>
            </a:r>
          </a:p>
          <a:p>
            <a:pPr algn="ctr" eaLnBrk="1" hangingPunct="1"/>
            <a:r>
              <a:rPr lang="en-US" sz="2000">
                <a:latin typeface="Arial" charset="0"/>
              </a:rPr>
              <a:t>quá liều vì nhầm tưởng kẹo.</a:t>
            </a:r>
          </a:p>
        </p:txBody>
      </p:sp>
    </p:spTree>
    <p:extLst>
      <p:ext uri="{BB962C8B-B14F-4D97-AF65-F5344CB8AC3E}">
        <p14:creationId xmlns:p14="http://schemas.microsoft.com/office/powerpoint/2010/main" val="2913430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down)">
                                      <p:cBhvr>
                                        <p:cTn id="7" dur="5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wipe(down)">
                                      <p:cBhvr>
                                        <p:cTn id="12"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2"/>
          <p:cNvPicPr>
            <a:picLocks noGrp="1" noChangeAspect="1" noChangeArrowheads="1"/>
          </p:cNvPicPr>
          <p:nvPr>
            <p:ph type="body" idx="1"/>
          </p:nvPr>
        </p:nvPicPr>
        <p:blipFill>
          <a:blip r:embed="rId2"/>
          <a:srcRect/>
          <a:stretch>
            <a:fillRect/>
          </a:stretch>
        </p:blipFill>
        <p:spPr>
          <a:xfrm>
            <a:off x="1524000" y="2895600"/>
            <a:ext cx="3886200" cy="3962400"/>
          </a:xfrm>
        </p:spPr>
      </p:pic>
      <p:sp>
        <p:nvSpPr>
          <p:cNvPr id="20485" name="AutoShape 5"/>
          <p:cNvSpPr>
            <a:spLocks noChangeArrowheads="1"/>
          </p:cNvSpPr>
          <p:nvPr/>
        </p:nvSpPr>
        <p:spPr bwMode="auto">
          <a:xfrm>
            <a:off x="5638800" y="457200"/>
            <a:ext cx="4800600" cy="3733800"/>
          </a:xfrm>
          <a:prstGeom prst="cloudCallout">
            <a:avLst>
              <a:gd name="adj1" fmla="val -45338"/>
              <a:gd name="adj2" fmla="val 63861"/>
            </a:avLst>
          </a:prstGeom>
          <a:solidFill>
            <a:schemeClr val="accent1"/>
          </a:solidFill>
          <a:ln w="9525">
            <a:solidFill>
              <a:schemeClr val="tx1"/>
            </a:solidFill>
            <a:round/>
            <a:headEnd/>
            <a:tailEnd/>
          </a:ln>
        </p:spPr>
        <p:txBody>
          <a:bodyPr/>
          <a:lstStyle/>
          <a:p>
            <a:pPr algn="ctr" eaLnBrk="1" hangingPunct="1"/>
            <a:r>
              <a:rPr lang="en-US" sz="2000">
                <a:latin typeface="Arial" charset="0"/>
              </a:rPr>
              <a:t>Không để lẫn dầu hỏa, thuốc trừ sâu với nước mắm, dầu ăn, …, tránh việc dùng nhầm gây ngộ độc.</a:t>
            </a:r>
          </a:p>
        </p:txBody>
      </p:sp>
    </p:spTree>
    <p:extLst>
      <p:ext uri="{BB962C8B-B14F-4D97-AF65-F5344CB8AC3E}">
        <p14:creationId xmlns:p14="http://schemas.microsoft.com/office/powerpoint/2010/main" val="384084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strips(downLeft)">
                                      <p:cBhvr>
                                        <p:cTn id="7" dur="500"/>
                                        <p:tgtEl>
                                          <p:spTgt spid="20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strips(downLeft)">
                                      <p:cBhvr>
                                        <p:cTn id="12"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88031215149476"/>
          <p:cNvPicPr>
            <a:picLocks noChangeAspect="1" noChangeArrowheads="1"/>
          </p:cNvPicPr>
          <p:nvPr/>
        </p:nvPicPr>
        <p:blipFill>
          <a:blip r:embed="rId2"/>
          <a:srcRect/>
          <a:stretch>
            <a:fillRect/>
          </a:stretch>
        </p:blipFill>
        <p:spPr bwMode="auto">
          <a:xfrm>
            <a:off x="1524000" y="0"/>
            <a:ext cx="9144000" cy="6865938"/>
          </a:xfrm>
          <a:prstGeom prst="rect">
            <a:avLst/>
          </a:prstGeom>
          <a:noFill/>
          <a:ln w="9525">
            <a:noFill/>
            <a:miter lim="800000"/>
            <a:headEnd/>
            <a:tailEnd/>
          </a:ln>
        </p:spPr>
      </p:pic>
      <p:sp>
        <p:nvSpPr>
          <p:cNvPr id="22530" name="Rectangle 2"/>
          <p:cNvSpPr>
            <a:spLocks noGrp="1" noChangeArrowheads="1"/>
          </p:cNvSpPr>
          <p:nvPr>
            <p:ph type="title"/>
          </p:nvPr>
        </p:nvSpPr>
        <p:spPr>
          <a:xfrm>
            <a:off x="5200651" y="214314"/>
            <a:ext cx="5267325" cy="1462087"/>
          </a:xfrm>
        </p:spPr>
        <p:txBody>
          <a:bodyPr>
            <a:normAutofit fontScale="90000"/>
          </a:bodyPr>
          <a:lstStyle/>
          <a:p>
            <a:pPr eaLnBrk="1" hangingPunct="1">
              <a:defRPr/>
            </a:pPr>
            <a:r>
              <a:rPr lang="en-US" sz="4000">
                <a:effectLst>
                  <a:outerShdw blurRad="38100" dist="38100" dir="2700000" algn="tl">
                    <a:srgbClr val="C0C0C0"/>
                  </a:outerShdw>
                </a:effectLst>
                <a:latin typeface="Arial"/>
              </a:rPr>
              <a:t/>
            </a:r>
            <a:br>
              <a:rPr lang="en-US" sz="4000">
                <a:effectLst>
                  <a:outerShdw blurRad="38100" dist="38100" dir="2700000" algn="tl">
                    <a:srgbClr val="C0C0C0"/>
                  </a:outerShdw>
                </a:effectLst>
                <a:latin typeface="Arial"/>
              </a:rPr>
            </a:br>
            <a:r>
              <a:rPr lang="en-US" sz="4000">
                <a:effectLst>
                  <a:outerShdw blurRad="38100" dist="38100" dir="2700000" algn="tl">
                    <a:srgbClr val="C0C0C0"/>
                  </a:outerShdw>
                </a:effectLst>
                <a:latin typeface="Arial"/>
              </a:rPr>
              <a:t/>
            </a:r>
            <a:br>
              <a:rPr lang="en-US" sz="4000">
                <a:effectLst>
                  <a:outerShdw blurRad="38100" dist="38100" dir="2700000" algn="tl">
                    <a:srgbClr val="C0C0C0"/>
                  </a:outerShdw>
                </a:effectLst>
                <a:latin typeface="Arial"/>
              </a:rPr>
            </a:br>
            <a:r>
              <a:rPr lang="en-US" sz="4000">
                <a:effectLst>
                  <a:outerShdw blurRad="38100" dist="38100" dir="2700000" algn="tl">
                    <a:srgbClr val="C0C0C0"/>
                  </a:outerShdw>
                </a:effectLst>
                <a:latin typeface="Arial"/>
              </a:rPr>
              <a:t/>
            </a:r>
            <a:br>
              <a:rPr lang="en-US" sz="4000">
                <a:effectLst>
                  <a:outerShdw blurRad="38100" dist="38100" dir="2700000" algn="tl">
                    <a:srgbClr val="C0C0C0"/>
                  </a:outerShdw>
                </a:effectLst>
                <a:latin typeface="Arial"/>
              </a:rPr>
            </a:br>
            <a:r>
              <a:rPr lang="en-US" sz="4000">
                <a:effectLst>
                  <a:outerShdw blurRad="38100" dist="38100" dir="2700000" algn="tl">
                    <a:srgbClr val="C0C0C0"/>
                  </a:outerShdw>
                </a:effectLst>
                <a:latin typeface="Arial"/>
              </a:rPr>
              <a:t/>
            </a:r>
            <a:br>
              <a:rPr lang="en-US" sz="4000">
                <a:effectLst>
                  <a:outerShdw blurRad="38100" dist="38100" dir="2700000" algn="tl">
                    <a:srgbClr val="C0C0C0"/>
                  </a:outerShdw>
                </a:effectLst>
                <a:latin typeface="Arial"/>
              </a:rPr>
            </a:br>
            <a:r>
              <a:rPr lang="en-US" sz="4000">
                <a:effectLst>
                  <a:outerShdw blurRad="38100" dist="38100" dir="2700000" algn="tl">
                    <a:srgbClr val="C0C0C0"/>
                  </a:outerShdw>
                </a:effectLst>
                <a:latin typeface="Arial"/>
              </a:rPr>
              <a:t/>
            </a:r>
            <a:br>
              <a:rPr lang="en-US" sz="4000">
                <a:effectLst>
                  <a:outerShdw blurRad="38100" dist="38100" dir="2700000" algn="tl">
                    <a:srgbClr val="C0C0C0"/>
                  </a:outerShdw>
                </a:effectLst>
                <a:latin typeface="Arial"/>
              </a:rPr>
            </a:br>
            <a:r>
              <a:rPr lang="en-US" sz="4000">
                <a:effectLst>
                  <a:outerShdw blurRad="38100" dist="38100" dir="2700000" algn="tl">
                    <a:srgbClr val="C0C0C0"/>
                  </a:outerShdw>
                </a:effectLst>
                <a:latin typeface="Arial"/>
              </a:rPr>
              <a:t/>
            </a:r>
            <a:br>
              <a:rPr lang="en-US" sz="4000">
                <a:effectLst>
                  <a:outerShdw blurRad="38100" dist="38100" dir="2700000" algn="tl">
                    <a:srgbClr val="C0C0C0"/>
                  </a:outerShdw>
                </a:effectLst>
                <a:latin typeface="Arial"/>
              </a:rPr>
            </a:br>
            <a:r>
              <a:rPr lang="en-US" sz="4000">
                <a:effectLst>
                  <a:outerShdw blurRad="38100" dist="38100" dir="2700000" algn="tl">
                    <a:srgbClr val="C0C0C0"/>
                  </a:outerShdw>
                </a:effectLst>
                <a:latin typeface="Arial"/>
              </a:rPr>
              <a:t/>
            </a:r>
            <a:br>
              <a:rPr lang="en-US" sz="4000">
                <a:effectLst>
                  <a:outerShdw blurRad="38100" dist="38100" dir="2700000" algn="tl">
                    <a:srgbClr val="C0C0C0"/>
                  </a:outerShdw>
                </a:effectLst>
                <a:latin typeface="Arial"/>
              </a:rPr>
            </a:br>
            <a:r>
              <a:rPr lang="en-US" sz="4000">
                <a:effectLst>
                  <a:outerShdw blurRad="38100" dist="38100" dir="2700000" algn="tl">
                    <a:srgbClr val="C0C0C0"/>
                  </a:outerShdw>
                </a:effectLst>
                <a:latin typeface="Arial"/>
              </a:rPr>
              <a:t>Liên hệ: </a:t>
            </a:r>
            <a:br>
              <a:rPr lang="en-US" sz="4000">
                <a:effectLst>
                  <a:outerShdw blurRad="38100" dist="38100" dir="2700000" algn="tl">
                    <a:srgbClr val="C0C0C0"/>
                  </a:outerShdw>
                </a:effectLst>
                <a:latin typeface="Arial"/>
              </a:rPr>
            </a:br>
            <a:endParaRPr lang="en-US" sz="4000">
              <a:effectLst>
                <a:outerShdw blurRad="38100" dist="38100" dir="2700000" algn="tl">
                  <a:srgbClr val="C0C0C0"/>
                </a:outerShdw>
              </a:effectLst>
              <a:latin typeface="Arial"/>
            </a:endParaRPr>
          </a:p>
        </p:txBody>
      </p:sp>
      <p:sp>
        <p:nvSpPr>
          <p:cNvPr id="22531" name="Rectangle 3"/>
          <p:cNvSpPr>
            <a:spLocks noGrp="1" noChangeArrowheads="1"/>
          </p:cNvSpPr>
          <p:nvPr>
            <p:ph type="body" idx="1"/>
          </p:nvPr>
        </p:nvSpPr>
        <p:spPr>
          <a:xfrm>
            <a:off x="5513388" y="2017713"/>
            <a:ext cx="4965700" cy="4114800"/>
          </a:xfrm>
        </p:spPr>
        <p:txBody>
          <a:bodyPr/>
          <a:lstStyle/>
          <a:p>
            <a:pPr marL="0" indent="0">
              <a:buNone/>
              <a:defRPr/>
            </a:pPr>
            <a:endParaRPr lang="en-US" smtClean="0">
              <a:effectLst>
                <a:outerShdw blurRad="38100" dist="38100" dir="2700000" algn="tl">
                  <a:srgbClr val="C0C0C0"/>
                </a:outerShdw>
              </a:effectLst>
              <a:latin typeface="Arial"/>
            </a:endParaRPr>
          </a:p>
          <a:p>
            <a:pPr marL="0" indent="0">
              <a:buNone/>
              <a:defRPr/>
            </a:pPr>
            <a:r>
              <a:rPr lang="en-US" smtClean="0">
                <a:effectLst>
                  <a:outerShdw blurRad="38100" dist="38100" dir="2700000" algn="tl">
                    <a:srgbClr val="C0C0C0"/>
                  </a:outerShdw>
                </a:effectLst>
                <a:latin typeface="Arial"/>
              </a:rPr>
              <a:t>Hãy kể thêm một vài việc làm nữa có tác dụng phòng chống ngộ độc khi ở nhà mà em biết.</a:t>
            </a:r>
          </a:p>
          <a:p>
            <a:pPr eaLnBrk="1" hangingPunct="1">
              <a:defRPr/>
            </a:pPr>
            <a:endParaRPr lang="en-US" smtClean="0">
              <a:latin typeface="Arial"/>
            </a:endParaRPr>
          </a:p>
        </p:txBody>
      </p:sp>
    </p:spTree>
    <p:extLst>
      <p:ext uri="{BB962C8B-B14F-4D97-AF65-F5344CB8AC3E}">
        <p14:creationId xmlns:p14="http://schemas.microsoft.com/office/powerpoint/2010/main" val="3538110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amond(in)">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WordArt 4"/>
          <p:cNvSpPr>
            <a:spLocks noChangeArrowheads="1" noChangeShapeType="1" noTextEdit="1"/>
          </p:cNvSpPr>
          <p:nvPr/>
        </p:nvSpPr>
        <p:spPr bwMode="auto">
          <a:xfrm>
            <a:off x="1524000" y="0"/>
            <a:ext cx="9144000" cy="16764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KẾT LUẬN</a:t>
            </a:r>
          </a:p>
        </p:txBody>
      </p:sp>
      <p:sp>
        <p:nvSpPr>
          <p:cNvPr id="23555" name="Rectangle 3"/>
          <p:cNvSpPr>
            <a:spLocks noGrp="1" noChangeArrowheads="1"/>
          </p:cNvSpPr>
          <p:nvPr>
            <p:ph type="body" sz="half" idx="1"/>
          </p:nvPr>
        </p:nvSpPr>
        <p:spPr>
          <a:xfrm>
            <a:off x="2706688" y="2017713"/>
            <a:ext cx="3814762" cy="4114800"/>
          </a:xfrm>
        </p:spPr>
        <p:txBody>
          <a:bodyPr/>
          <a:lstStyle/>
          <a:p>
            <a:pPr eaLnBrk="1" hangingPunct="1"/>
            <a:r>
              <a:rPr lang="en-US">
                <a:latin typeface="Arial" charset="0"/>
              </a:rPr>
              <a:t>Để phòng tránh ngộ độc khi ở nhà, chúng ta cần:</a:t>
            </a:r>
          </a:p>
        </p:txBody>
      </p:sp>
      <p:sp>
        <p:nvSpPr>
          <p:cNvPr id="23557" name="Rectangle 5"/>
          <p:cNvSpPr>
            <a:spLocks noChangeArrowheads="1"/>
          </p:cNvSpPr>
          <p:nvPr/>
        </p:nvSpPr>
        <p:spPr bwMode="auto">
          <a:xfrm>
            <a:off x="2716214" y="3246438"/>
            <a:ext cx="6657975" cy="366712"/>
          </a:xfrm>
          <a:prstGeom prst="rect">
            <a:avLst/>
          </a:prstGeom>
          <a:noFill/>
          <a:ln w="9525">
            <a:noFill/>
            <a:miter lim="800000"/>
            <a:headEnd/>
            <a:tailEnd/>
          </a:ln>
        </p:spPr>
        <p:txBody>
          <a:bodyPr wrap="none">
            <a:spAutoFit/>
          </a:bodyPr>
          <a:lstStyle/>
          <a:p>
            <a:pPr eaLnBrk="1" hangingPunct="1">
              <a:spcBef>
                <a:spcPct val="20000"/>
              </a:spcBef>
              <a:buFont typeface="Tahoma" pitchFamily="34" charset="0"/>
              <a:buNone/>
            </a:pPr>
            <a:r>
              <a:rPr lang="en-US">
                <a:latin typeface="Arial" charset="0"/>
              </a:rPr>
              <a:t>Xếp gọn gàng, ngăn nắp những thứ thường dùng trong gia đình</a:t>
            </a:r>
          </a:p>
        </p:txBody>
      </p:sp>
      <p:sp>
        <p:nvSpPr>
          <p:cNvPr id="23558" name="Rectangle 6"/>
          <p:cNvSpPr>
            <a:spLocks noChangeArrowheads="1"/>
          </p:cNvSpPr>
          <p:nvPr/>
        </p:nvSpPr>
        <p:spPr bwMode="auto">
          <a:xfrm>
            <a:off x="2590800" y="3886200"/>
            <a:ext cx="5791200" cy="1739900"/>
          </a:xfrm>
          <a:prstGeom prst="rect">
            <a:avLst/>
          </a:prstGeom>
          <a:noFill/>
          <a:ln w="9525">
            <a:noFill/>
            <a:miter lim="800000"/>
            <a:headEnd/>
            <a:tailEnd/>
          </a:ln>
          <a:effectLst/>
        </p:spPr>
        <p:txBody>
          <a:bodyPr>
            <a:spAutoFit/>
          </a:bodyPr>
          <a:lstStyle/>
          <a:p>
            <a:pPr eaLnBrk="1" hangingPunct="1">
              <a:defRPr/>
            </a:pPr>
            <a:r>
              <a:rPr lang="en-US">
                <a:effectLst>
                  <a:outerShdw blurRad="38100" dist="38100" dir="2700000" algn="tl">
                    <a:srgbClr val="C0C0C0"/>
                  </a:outerShdw>
                </a:effectLst>
                <a:latin typeface="Arial"/>
              </a:rPr>
              <a:t>Thực hiện ăn sạch uống sạch</a:t>
            </a:r>
          </a:p>
          <a:p>
            <a:pPr eaLnBrk="1" hangingPunct="1">
              <a:defRPr/>
            </a:pPr>
            <a:endParaRPr lang="en-US">
              <a:effectLst>
                <a:outerShdw blurRad="38100" dist="38100" dir="2700000" algn="tl">
                  <a:srgbClr val="C0C0C0"/>
                </a:outerShdw>
              </a:effectLst>
              <a:latin typeface="Arial"/>
            </a:endParaRPr>
          </a:p>
          <a:p>
            <a:pPr eaLnBrk="1" hangingPunct="1">
              <a:defRPr/>
            </a:pPr>
            <a:r>
              <a:rPr lang="en-US">
                <a:effectLst>
                  <a:outerShdw blurRad="38100" dist="38100" dir="2700000" algn="tl">
                    <a:srgbClr val="C0C0C0"/>
                  </a:outerShdw>
                </a:effectLst>
                <a:latin typeface="Arial"/>
              </a:rPr>
              <a:t>Thuốc và những thứ độc, phải để xa tầm tay trẻ em</a:t>
            </a:r>
          </a:p>
          <a:p>
            <a:pPr eaLnBrk="1" hangingPunct="1">
              <a:defRPr/>
            </a:pPr>
            <a:endParaRPr lang="en-US">
              <a:effectLst>
                <a:outerShdw blurRad="38100" dist="38100" dir="2700000" algn="tl">
                  <a:srgbClr val="C0C0C0"/>
                </a:outerShdw>
              </a:effectLst>
              <a:latin typeface="Arial"/>
            </a:endParaRPr>
          </a:p>
          <a:p>
            <a:pPr eaLnBrk="1" hangingPunct="1">
              <a:defRPr/>
            </a:pPr>
            <a:r>
              <a:rPr lang="en-US">
                <a:effectLst>
                  <a:outerShdw blurRad="38100" dist="38100" dir="2700000" algn="tl">
                    <a:srgbClr val="C0C0C0"/>
                  </a:outerShdw>
                </a:effectLst>
                <a:latin typeface="Arial"/>
              </a:rPr>
              <a:t>Không để lẫn thức ăn , nước uống với các chất tẩy rửa hoặc hoá chất khác</a:t>
            </a:r>
          </a:p>
        </p:txBody>
      </p:sp>
      <p:sp>
        <p:nvSpPr>
          <p:cNvPr id="23560" name="AutoShape 8"/>
          <p:cNvSpPr>
            <a:spLocks noChangeArrowheads="1"/>
          </p:cNvSpPr>
          <p:nvPr/>
        </p:nvSpPr>
        <p:spPr bwMode="auto">
          <a:xfrm>
            <a:off x="2133600" y="3200400"/>
            <a:ext cx="381000" cy="3810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Arial"/>
            </a:endParaRPr>
          </a:p>
        </p:txBody>
      </p:sp>
      <p:sp>
        <p:nvSpPr>
          <p:cNvPr id="23562" name="AutoShape 10"/>
          <p:cNvSpPr>
            <a:spLocks noChangeArrowheads="1"/>
          </p:cNvSpPr>
          <p:nvPr/>
        </p:nvSpPr>
        <p:spPr bwMode="auto">
          <a:xfrm>
            <a:off x="2133600" y="4495800"/>
            <a:ext cx="381000" cy="3810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Arial"/>
            </a:endParaRPr>
          </a:p>
        </p:txBody>
      </p:sp>
      <p:sp>
        <p:nvSpPr>
          <p:cNvPr id="23563" name="AutoShape 11"/>
          <p:cNvSpPr>
            <a:spLocks noChangeArrowheads="1"/>
          </p:cNvSpPr>
          <p:nvPr/>
        </p:nvSpPr>
        <p:spPr bwMode="auto">
          <a:xfrm>
            <a:off x="2133600" y="5029200"/>
            <a:ext cx="381000" cy="3810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Arial"/>
            </a:endParaRPr>
          </a:p>
        </p:txBody>
      </p:sp>
      <p:sp>
        <p:nvSpPr>
          <p:cNvPr id="23564" name="AutoShape 12"/>
          <p:cNvSpPr>
            <a:spLocks noChangeArrowheads="1"/>
          </p:cNvSpPr>
          <p:nvPr/>
        </p:nvSpPr>
        <p:spPr bwMode="auto">
          <a:xfrm>
            <a:off x="2133600" y="3886200"/>
            <a:ext cx="381000" cy="3810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Arial"/>
            </a:endParaRPr>
          </a:p>
        </p:txBody>
      </p:sp>
      <p:graphicFrame>
        <p:nvGraphicFramePr>
          <p:cNvPr id="18442" name="Object 15"/>
          <p:cNvGraphicFramePr>
            <a:graphicFrameLocks noGrp="1" noChangeAspect="1"/>
          </p:cNvGraphicFramePr>
          <p:nvPr>
            <p:ph sz="quarter" idx="3"/>
          </p:nvPr>
        </p:nvGraphicFramePr>
        <p:xfrm>
          <a:off x="8669338" y="5026026"/>
          <a:ext cx="1998662" cy="1831975"/>
        </p:xfrm>
        <a:graphic>
          <a:graphicData uri="http://schemas.openxmlformats.org/presentationml/2006/ole">
            <mc:AlternateContent xmlns:mc="http://schemas.openxmlformats.org/markup-compatibility/2006">
              <mc:Choice xmlns:v="urn:schemas-microsoft-com:vml" Requires="v">
                <p:oleObj spid="_x0000_s1026" name="Clip" r:id="rId3" imgW="1999793" imgH="1831543" progId="MS_ClipArt_Gallery.2">
                  <p:embed/>
                </p:oleObj>
              </mc:Choice>
              <mc:Fallback>
                <p:oleObj name="Clip" r:id="rId3" imgW="1999793" imgH="1831543" progId="MS_ClipArt_Gallery.2">
                  <p:embed/>
                  <p:pic>
                    <p:nvPicPr>
                      <p:cNvPr id="18442"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9338" y="5026026"/>
                        <a:ext cx="1998662"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85868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checkerboard(across)">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diamond(in)">
                                      <p:cBhvr>
                                        <p:cTn id="17" dur="2000"/>
                                        <p:tgtEl>
                                          <p:spTgt spid="235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23558"/>
                                        </p:tgtEl>
                                        <p:attrNameLst>
                                          <p:attrName>style.visibility</p:attrName>
                                        </p:attrNameLst>
                                      </p:cBhvr>
                                      <p:to>
                                        <p:strVal val="visible"/>
                                      </p:to>
                                    </p:set>
                                    <p:anim calcmode="lin" valueType="num">
                                      <p:cBhvr>
                                        <p:cTn id="22" dur="1000" fill="hold"/>
                                        <p:tgtEl>
                                          <p:spTgt spid="23558"/>
                                        </p:tgtEl>
                                        <p:attrNameLst>
                                          <p:attrName>ppt_w</p:attrName>
                                        </p:attrNameLst>
                                      </p:cBhvr>
                                      <p:tavLst>
                                        <p:tav tm="0">
                                          <p:val>
                                            <p:strVal val="#ppt_w*0.70"/>
                                          </p:val>
                                        </p:tav>
                                        <p:tav tm="100000">
                                          <p:val>
                                            <p:strVal val="#ppt_w"/>
                                          </p:val>
                                        </p:tav>
                                      </p:tavLst>
                                    </p:anim>
                                    <p:anim calcmode="lin" valueType="num">
                                      <p:cBhvr>
                                        <p:cTn id="23" dur="1000" fill="hold"/>
                                        <p:tgtEl>
                                          <p:spTgt spid="23558"/>
                                        </p:tgtEl>
                                        <p:attrNameLst>
                                          <p:attrName>ppt_h</p:attrName>
                                        </p:attrNameLst>
                                      </p:cBhvr>
                                      <p:tavLst>
                                        <p:tav tm="0">
                                          <p:val>
                                            <p:strVal val="#ppt_h"/>
                                          </p:val>
                                        </p:tav>
                                        <p:tav tm="100000">
                                          <p:val>
                                            <p:strVal val="#ppt_h"/>
                                          </p:val>
                                        </p:tav>
                                      </p:tavLst>
                                    </p:anim>
                                    <p:animEffect transition="in" filter="fade">
                                      <p:cBhvr>
                                        <p:cTn id="24" dur="1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5" grpId="0" build="p"/>
      <p:bldP spid="23557" grpId="0"/>
      <p:bldP spid="235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Z169"/>
          <p:cNvPicPr>
            <a:picLocks noGrp="1" noChangeAspect="1" noChangeArrowheads="1"/>
          </p:cNvPicPr>
          <p:nvPr>
            <p:ph type="body" idx="1"/>
          </p:nvPr>
        </p:nvPicPr>
        <p:blipFill>
          <a:blip r:embed="rId2"/>
          <a:srcRect l="8594" t="2061" r="10156" b="5154"/>
          <a:stretch>
            <a:fillRect/>
          </a:stretch>
        </p:blipFill>
        <p:spPr>
          <a:xfrm>
            <a:off x="1524000" y="0"/>
            <a:ext cx="9144000" cy="6858000"/>
          </a:xfrm>
          <a:solidFill>
            <a:srgbClr val="FF0066"/>
          </a:solidFill>
        </p:spPr>
      </p:pic>
      <p:sp>
        <p:nvSpPr>
          <p:cNvPr id="21509" name="WordArt 5"/>
          <p:cNvSpPr>
            <a:spLocks noChangeArrowheads="1" noChangeShapeType="1" noTextEdit="1"/>
          </p:cNvSpPr>
          <p:nvPr/>
        </p:nvSpPr>
        <p:spPr bwMode="auto">
          <a:xfrm>
            <a:off x="3048000" y="304800"/>
            <a:ext cx="6400800" cy="762000"/>
          </a:xfrm>
          <a:prstGeom prst="rect">
            <a:avLst/>
          </a:prstGeom>
        </p:spPr>
        <p:txBody>
          <a:bodyPr spcFirstLastPara="1" wrap="none" fromWordArt="1">
            <a:prstTxWarp prst="textArchUp">
              <a:avLst>
                <a:gd name="adj" fmla="val 10923908"/>
              </a:avLst>
            </a:prstTxWarp>
          </a:bodyPr>
          <a:lstStyle/>
          <a:p>
            <a:pPr algn="ctr"/>
            <a:r>
              <a:rPr lang="vi-VN" sz="3600" kern="10">
                <a:ln w="9525">
                  <a:solidFill>
                    <a:srgbClr val="000000"/>
                  </a:solidFill>
                  <a:round/>
                  <a:headEnd/>
                  <a:tailEnd/>
                </a:ln>
                <a:solidFill>
                  <a:srgbClr val="000000"/>
                </a:solidFill>
                <a:latin typeface="Arial"/>
                <a:cs typeface="Arial"/>
              </a:rPr>
              <a:t>Hoạt động 3:Đóng vai</a:t>
            </a:r>
            <a:endParaRPr lang="en-US" sz="3600" kern="10">
              <a:ln w="9525">
                <a:solidFill>
                  <a:srgbClr val="000000"/>
                </a:solidFill>
                <a:round/>
                <a:headEnd/>
                <a:tailEnd/>
              </a:ln>
              <a:solidFill>
                <a:srgbClr val="000000"/>
              </a:solidFill>
              <a:latin typeface="Arial"/>
              <a:cs typeface="Arial"/>
            </a:endParaRPr>
          </a:p>
        </p:txBody>
      </p:sp>
      <p:sp>
        <p:nvSpPr>
          <p:cNvPr id="21510" name="Rectangle 6"/>
          <p:cNvSpPr>
            <a:spLocks noChangeArrowheads="1"/>
          </p:cNvSpPr>
          <p:nvPr/>
        </p:nvSpPr>
        <p:spPr bwMode="auto">
          <a:xfrm>
            <a:off x="2590800" y="1371600"/>
            <a:ext cx="5632450" cy="1200150"/>
          </a:xfrm>
          <a:prstGeom prst="rect">
            <a:avLst/>
          </a:prstGeom>
          <a:noFill/>
          <a:ln w="9525">
            <a:noFill/>
            <a:miter lim="800000"/>
            <a:headEnd/>
            <a:tailEnd/>
          </a:ln>
        </p:spPr>
        <p:txBody>
          <a:bodyPr>
            <a:spAutoFit/>
          </a:bodyPr>
          <a:lstStyle/>
          <a:p>
            <a:pPr eaLnBrk="1" hangingPunct="1"/>
            <a:r>
              <a:rPr lang="en-US" sz="2400">
                <a:solidFill>
                  <a:srgbClr val="FF0000"/>
                </a:solidFill>
                <a:latin typeface="Arial" charset="0"/>
              </a:rPr>
              <a:t>Xử lí tình huống khi bản thân </a:t>
            </a:r>
          </a:p>
          <a:p>
            <a:pPr eaLnBrk="1" hangingPunct="1"/>
            <a:r>
              <a:rPr lang="en-US" sz="2400">
                <a:solidFill>
                  <a:srgbClr val="FF0000"/>
                </a:solidFill>
                <a:latin typeface="Arial" charset="0"/>
              </a:rPr>
              <a:t>hoặc người nhà bị ngộ độc“</a:t>
            </a:r>
            <a:br>
              <a:rPr lang="en-US" sz="2400">
                <a:solidFill>
                  <a:srgbClr val="FF0000"/>
                </a:solidFill>
                <a:latin typeface="Arial" charset="0"/>
              </a:rPr>
            </a:br>
            <a:endParaRPr lang="en-US" sz="2400">
              <a:solidFill>
                <a:srgbClr val="FF0000"/>
              </a:solidFill>
              <a:latin typeface="Arial" charset="0"/>
            </a:endParaRPr>
          </a:p>
        </p:txBody>
      </p:sp>
    </p:spTree>
    <p:extLst>
      <p:ext uri="{BB962C8B-B14F-4D97-AF65-F5344CB8AC3E}">
        <p14:creationId xmlns:p14="http://schemas.microsoft.com/office/powerpoint/2010/main" val="1852408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strips(downLeft)">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strips(downLeft)">
                                      <p:cBhvr>
                                        <p:cTn id="12"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p:txBody>
          <a:bodyPr/>
          <a:lstStyle/>
          <a:p>
            <a:pPr eaLnBrk="1" hangingPunct="1"/>
            <a:endParaRPr lang="en-US" smtClean="0">
              <a:latin typeface="Arial" charset="0"/>
            </a:endParaRPr>
          </a:p>
        </p:txBody>
      </p:sp>
      <p:sp>
        <p:nvSpPr>
          <p:cNvPr id="24580" name="AutoShape 4"/>
          <p:cNvSpPr>
            <a:spLocks noChangeArrowheads="1"/>
          </p:cNvSpPr>
          <p:nvPr/>
        </p:nvSpPr>
        <p:spPr bwMode="auto">
          <a:xfrm>
            <a:off x="1524000" y="0"/>
            <a:ext cx="5029200" cy="4419600"/>
          </a:xfrm>
          <a:prstGeom prst="verticalScroll">
            <a:avLst>
              <a:gd name="adj" fmla="val 12500"/>
            </a:avLst>
          </a:prstGeom>
          <a:solidFill>
            <a:schemeClr val="accent1"/>
          </a:solidFill>
          <a:ln w="9525">
            <a:solidFill>
              <a:schemeClr val="tx1"/>
            </a:solidFill>
            <a:round/>
            <a:headEnd/>
            <a:tailEnd/>
          </a:ln>
        </p:spPr>
        <p:txBody>
          <a:bodyPr wrap="none" anchor="ctr"/>
          <a:lstStyle/>
          <a:p>
            <a:pPr algn="ctr" eaLnBrk="1" hangingPunct="1"/>
            <a:endParaRPr lang="en-US">
              <a:latin typeface="Arial" charset="0"/>
            </a:endParaRPr>
          </a:p>
          <a:p>
            <a:pPr algn="ctr" eaLnBrk="1" hangingPunct="1"/>
            <a:endParaRPr lang="en-US">
              <a:latin typeface="Arial" charset="0"/>
            </a:endParaRPr>
          </a:p>
          <a:p>
            <a:pPr algn="ctr" eaLnBrk="1" hangingPunct="1">
              <a:buFontTx/>
              <a:buChar char="•"/>
            </a:pPr>
            <a:r>
              <a:rPr lang="en-US" sz="2400">
                <a:latin typeface="Arial" charset="0"/>
              </a:rPr>
              <a:t>Bạn tình cờ ăn phải một thứ </a:t>
            </a:r>
          </a:p>
          <a:p>
            <a:pPr algn="ctr" eaLnBrk="1" hangingPunct="1">
              <a:buFontTx/>
              <a:buChar char="•"/>
            </a:pPr>
            <a:r>
              <a:rPr lang="en-US" sz="2400">
                <a:latin typeface="Arial" charset="0"/>
              </a:rPr>
              <a:t>độc hại trong gia đình thì</a:t>
            </a:r>
          </a:p>
          <a:p>
            <a:pPr algn="ctr" eaLnBrk="1" hangingPunct="1">
              <a:buFontTx/>
              <a:buChar char="•"/>
            </a:pPr>
            <a:r>
              <a:rPr lang="en-US" sz="2400">
                <a:latin typeface="Arial" charset="0"/>
              </a:rPr>
              <a:t> khi đó bạn  sẽ làm gì?</a:t>
            </a:r>
          </a:p>
          <a:p>
            <a:pPr algn="ctr" eaLnBrk="1" hangingPunct="1"/>
            <a:endParaRPr lang="en-US" sz="2400">
              <a:latin typeface="Arial" charset="0"/>
            </a:endParaRPr>
          </a:p>
          <a:p>
            <a:pPr algn="ctr" eaLnBrk="1" hangingPunct="1"/>
            <a:endParaRPr lang="en-US" sz="2400">
              <a:latin typeface="Arial" charset="0"/>
            </a:endParaRPr>
          </a:p>
        </p:txBody>
      </p:sp>
      <p:sp>
        <p:nvSpPr>
          <p:cNvPr id="24581" name="AutoShape 5"/>
          <p:cNvSpPr>
            <a:spLocks noGrp="1" noChangeArrowheads="1"/>
          </p:cNvSpPr>
          <p:nvPr>
            <p:ph type="title"/>
          </p:nvPr>
        </p:nvSpPr>
        <p:spPr>
          <a:xfrm>
            <a:off x="6019800" y="0"/>
            <a:ext cx="4648200" cy="4419600"/>
          </a:xfrm>
          <a:prstGeom prst="verticalScroll">
            <a:avLst>
              <a:gd name="adj" fmla="val 12500"/>
            </a:avLst>
          </a:prstGeom>
          <a:solidFill>
            <a:schemeClr val="accent1"/>
          </a:solidFill>
          <a:ln>
            <a:solidFill>
              <a:schemeClr val="tx1"/>
            </a:solidFill>
            <a:round/>
          </a:ln>
        </p:spPr>
        <p:txBody>
          <a:bodyPr anchor="ctr"/>
          <a:lstStyle/>
          <a:p>
            <a:pPr eaLnBrk="1" hangingPunct="1"/>
            <a:r>
              <a:rPr lang="en-US" sz="2400">
                <a:latin typeface="Arial" charset="0"/>
              </a:rPr>
              <a:t>Em của bạn chẳng may ăn một thứ độc hại trong nhà.Nhìn thấy em khóc, kêu đau bụng và rất sợ hãi.Bạn hãy đóng vai thể hiện những gì bạn sẽ làm</a:t>
            </a:r>
            <a:br>
              <a:rPr lang="en-US" sz="2400">
                <a:latin typeface="Arial" charset="0"/>
              </a:rPr>
            </a:br>
            <a:endParaRPr lang="en-US" sz="2400">
              <a:latin typeface="Arial" charset="0"/>
            </a:endParaRPr>
          </a:p>
        </p:txBody>
      </p:sp>
      <p:sp>
        <p:nvSpPr>
          <p:cNvPr id="24582" name="WordArt 6"/>
          <p:cNvSpPr>
            <a:spLocks noChangeArrowheads="1" noChangeShapeType="1" noTextEdit="1"/>
          </p:cNvSpPr>
          <p:nvPr/>
        </p:nvSpPr>
        <p:spPr bwMode="auto">
          <a:xfrm>
            <a:off x="2362200" y="0"/>
            <a:ext cx="3709988" cy="609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 KHI BẢN THÂN BỊ NGỘ ĐỘC</a:t>
            </a:r>
          </a:p>
        </p:txBody>
      </p:sp>
      <p:sp>
        <p:nvSpPr>
          <p:cNvPr id="24583" name="WordArt 7"/>
          <p:cNvSpPr>
            <a:spLocks noChangeArrowheads="1" noChangeShapeType="1" noTextEdit="1"/>
          </p:cNvSpPr>
          <p:nvPr/>
        </p:nvSpPr>
        <p:spPr bwMode="auto">
          <a:xfrm>
            <a:off x="6629400" y="0"/>
            <a:ext cx="3733800" cy="76200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2/KHI NGƯỜI THÂN TRONG GIA </a:t>
            </a:r>
          </a:p>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ĐÌNH BỊ NGỘ ĐỘC</a:t>
            </a:r>
            <a:endPar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24584" name="AutoShape 8"/>
          <p:cNvSpPr>
            <a:spLocks noChangeArrowheads="1"/>
          </p:cNvSpPr>
          <p:nvPr/>
        </p:nvSpPr>
        <p:spPr bwMode="auto">
          <a:xfrm>
            <a:off x="1524000" y="4343400"/>
            <a:ext cx="8991600" cy="2514600"/>
          </a:xfrm>
          <a:prstGeom prst="horizontalScroll">
            <a:avLst>
              <a:gd name="adj" fmla="val 12500"/>
            </a:avLst>
          </a:prstGeom>
          <a:solidFill>
            <a:schemeClr val="accent1"/>
          </a:solidFill>
          <a:ln w="9525">
            <a:solidFill>
              <a:schemeClr val="tx1"/>
            </a:solidFill>
            <a:round/>
            <a:headEnd/>
            <a:tailEnd/>
          </a:ln>
          <a:effectLst/>
        </p:spPr>
        <p:txBody>
          <a:bodyPr wrap="none" anchor="ctr"/>
          <a:lstStyle/>
          <a:p>
            <a:pPr algn="ctr" eaLnBrk="1" hangingPunct="1">
              <a:defRPr/>
            </a:pPr>
            <a:r>
              <a:rPr lang="en-US">
                <a:solidFill>
                  <a:srgbClr val="FF0000"/>
                </a:solidFill>
                <a:effectLst>
                  <a:outerShdw blurRad="38100" dist="38100" dir="2700000" algn="tl">
                    <a:srgbClr val="000000"/>
                  </a:outerShdw>
                </a:effectLst>
                <a:latin typeface="Arial"/>
              </a:rPr>
              <a:t>Khi bị ngộ độc cần báo cho người lớn biết và gọi xe cấp cứu. </a:t>
            </a:r>
          </a:p>
          <a:p>
            <a:pPr algn="ctr" eaLnBrk="1" hangingPunct="1">
              <a:defRPr/>
            </a:pPr>
            <a:r>
              <a:rPr lang="en-US">
                <a:solidFill>
                  <a:srgbClr val="FF0000"/>
                </a:solidFill>
                <a:effectLst>
                  <a:outerShdw blurRad="38100" dist="38100" dir="2700000" algn="tl">
                    <a:srgbClr val="000000"/>
                  </a:outerShdw>
                </a:effectLst>
                <a:latin typeface="Arial"/>
              </a:rPr>
              <a:t>Nhớ đem theo hoặc nói cho cán bộ y tế biết bản thân</a:t>
            </a:r>
          </a:p>
          <a:p>
            <a:pPr algn="ctr" eaLnBrk="1" hangingPunct="1">
              <a:defRPr/>
            </a:pPr>
            <a:r>
              <a:rPr lang="en-US">
                <a:solidFill>
                  <a:srgbClr val="FF0000"/>
                </a:solidFill>
                <a:effectLst>
                  <a:outerShdw blurRad="38100" dist="38100" dir="2700000" algn="tl">
                    <a:srgbClr val="000000"/>
                  </a:outerShdw>
                </a:effectLst>
                <a:latin typeface="Arial"/>
              </a:rPr>
              <a:t> hoặc người nhà bị ngộ độc thứ gì</a:t>
            </a:r>
          </a:p>
          <a:p>
            <a:pPr algn="ctr" eaLnBrk="1" hangingPunct="1">
              <a:defRPr/>
            </a:pPr>
            <a:endParaRPr lang="en-US">
              <a:solidFill>
                <a:srgbClr val="FF0000"/>
              </a:solidFill>
              <a:effectLst>
                <a:outerShdw blurRad="38100" dist="38100" dir="2700000" algn="tl">
                  <a:srgbClr val="000000"/>
                </a:outerShdw>
              </a:effectLst>
              <a:latin typeface="Arial"/>
            </a:endParaRPr>
          </a:p>
          <a:p>
            <a:pPr algn="ctr" eaLnBrk="1" hangingPunct="1">
              <a:defRPr/>
            </a:pPr>
            <a:endParaRPr lang="en-US">
              <a:latin typeface="Arial"/>
            </a:endParaRPr>
          </a:p>
        </p:txBody>
      </p:sp>
      <p:pic>
        <p:nvPicPr>
          <p:cNvPr id="24585" name="ring1454.wav">
            <a:hlinkClick r:id="" action="ppaction://media"/>
          </p:cNvPr>
          <p:cNvPicPr>
            <a:picLocks noRot="1" noChangeAspect="1" noChangeArrowheads="1"/>
          </p:cNvPicPr>
          <p:nvPr>
            <a:wavAudioFile r:embed="rId1" name="ringin.wav"/>
          </p:nvPr>
        </p:nvPicPr>
        <p:blipFill>
          <a:blip r:embed="rId3"/>
          <a:srcRect/>
          <a:stretch>
            <a:fillRect/>
          </a:stretch>
        </p:blipFill>
        <p:spPr bwMode="auto">
          <a:xfrm>
            <a:off x="1752600" y="2971800"/>
            <a:ext cx="304800" cy="304800"/>
          </a:xfrm>
          <a:prstGeom prst="rect">
            <a:avLst/>
          </a:prstGeom>
          <a:noFill/>
          <a:ln w="9525">
            <a:noFill/>
            <a:miter lim="800000"/>
            <a:headEnd/>
            <a:tailEnd/>
          </a:ln>
        </p:spPr>
      </p:pic>
    </p:spTree>
    <p:extLst>
      <p:ext uri="{BB962C8B-B14F-4D97-AF65-F5344CB8AC3E}">
        <p14:creationId xmlns:p14="http://schemas.microsoft.com/office/powerpoint/2010/main" val="1656420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906" fill="hold"/>
                                        <p:tgtEl>
                                          <p:spTgt spid="2458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24582"/>
                                        </p:tgtEl>
                                        <p:attrNameLst>
                                          <p:attrName>style.visibility</p:attrName>
                                        </p:attrNameLst>
                                      </p:cBhvr>
                                      <p:to>
                                        <p:strVal val="visible"/>
                                      </p:to>
                                    </p:set>
                                    <p:animEffect transition="in" filter="diamond(in)">
                                      <p:cBhvr>
                                        <p:cTn id="11" dur="2000"/>
                                        <p:tgtEl>
                                          <p:spTgt spid="245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4580">
                                            <p:txEl>
                                              <p:pRg st="2" end="2"/>
                                            </p:txEl>
                                          </p:spTgt>
                                        </p:tgtEl>
                                        <p:attrNameLst>
                                          <p:attrName>style.visibility</p:attrName>
                                        </p:attrNameLst>
                                      </p:cBhvr>
                                      <p:to>
                                        <p:strVal val="visible"/>
                                      </p:to>
                                    </p:set>
                                    <p:animEffect transition="in" filter="dissolve">
                                      <p:cBhvr>
                                        <p:cTn id="16" dur="500"/>
                                        <p:tgtEl>
                                          <p:spTgt spid="24580">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24580">
                                            <p:txEl>
                                              <p:pRg st="3" end="3"/>
                                            </p:txEl>
                                          </p:spTgt>
                                        </p:tgtEl>
                                        <p:attrNameLst>
                                          <p:attrName>style.visibility</p:attrName>
                                        </p:attrNameLst>
                                      </p:cBhvr>
                                      <p:to>
                                        <p:strVal val="visible"/>
                                      </p:to>
                                    </p:set>
                                    <p:animEffect transition="in" filter="dissolve">
                                      <p:cBhvr>
                                        <p:cTn id="19" dur="500"/>
                                        <p:tgtEl>
                                          <p:spTgt spid="24580">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24580">
                                            <p:txEl>
                                              <p:pRg st="4" end="4"/>
                                            </p:txEl>
                                          </p:spTgt>
                                        </p:tgtEl>
                                        <p:attrNameLst>
                                          <p:attrName>style.visibility</p:attrName>
                                        </p:attrNameLst>
                                      </p:cBhvr>
                                      <p:to>
                                        <p:strVal val="visible"/>
                                      </p:to>
                                    </p:set>
                                    <p:animEffect transition="in" filter="dissolve">
                                      <p:cBhvr>
                                        <p:cTn id="22" dur="500"/>
                                        <p:tgtEl>
                                          <p:spTgt spid="2458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4583"/>
                                        </p:tgtEl>
                                        <p:attrNameLst>
                                          <p:attrName>style.visibility</p:attrName>
                                        </p:attrNameLst>
                                      </p:cBhvr>
                                      <p:to>
                                        <p:strVal val="visible"/>
                                      </p:to>
                                    </p:set>
                                    <p:animEffect transition="in" filter="diamond(in)">
                                      <p:cBhvr>
                                        <p:cTn id="27" dur="2000"/>
                                        <p:tgtEl>
                                          <p:spTgt spid="2458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4581"/>
                                        </p:tgtEl>
                                        <p:attrNameLst>
                                          <p:attrName>style.visibility</p:attrName>
                                        </p:attrNameLst>
                                      </p:cBhvr>
                                      <p:to>
                                        <p:strVal val="visible"/>
                                      </p:to>
                                    </p:set>
                                    <p:animEffect transition="in" filter="diamond(in)">
                                      <p:cBhvr>
                                        <p:cTn id="32" dur="2000"/>
                                        <p:tgtEl>
                                          <p:spTgt spid="2458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906" fill="hold"/>
                                        <p:tgtEl>
                                          <p:spTgt spid="24585"/>
                                        </p:tgtEl>
                                      </p:cBhvr>
                                    </p:cmd>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mediacall" presetSubtype="0" fill="hold" nodeType="clickEffect">
                                  <p:stCondLst>
                                    <p:cond delay="0"/>
                                  </p:stCondLst>
                                  <p:childTnLst>
                                    <p:cmd type="call" cmd="playFrom(0.0)">
                                      <p:cBhvr>
                                        <p:cTn id="40" dur="906" fill="hold"/>
                                        <p:tgtEl>
                                          <p:spTgt spid="24585"/>
                                        </p:tgtEl>
                                      </p:cBhvr>
                                    </p:cmd>
                                  </p:childTnLst>
                                </p:cTn>
                              </p:par>
                            </p:childTnLst>
                          </p:cTn>
                        </p:par>
                      </p:childTnLst>
                    </p:cTn>
                  </p:par>
                  <p:par>
                    <p:cTn id="41" fill="hold" nodeType="clickPar">
                      <p:stCondLst>
                        <p:cond delay="indefinite"/>
                      </p:stCondLst>
                      <p:childTnLst>
                        <p:par>
                          <p:cTn id="42" fill="hold" nodeType="withGroup">
                            <p:stCondLst>
                              <p:cond delay="0"/>
                            </p:stCondLst>
                            <p:childTnLst>
                              <p:par>
                                <p:cTn id="43" presetID="24" presetClass="entr" presetSubtype="0" fill="hold" nodeType="clickEffect">
                                  <p:stCondLst>
                                    <p:cond delay="0"/>
                                  </p:stCondLst>
                                  <p:childTnLst>
                                    <p:set>
                                      <p:cBhvr>
                                        <p:cTn id="44" dur="1" fill="hold">
                                          <p:stCondLst>
                                            <p:cond delay="0"/>
                                          </p:stCondLst>
                                        </p:cTn>
                                        <p:tgtEl>
                                          <p:spTgt spid="24584">
                                            <p:txEl>
                                              <p:pRg st="0" end="0"/>
                                            </p:txEl>
                                          </p:spTgt>
                                        </p:tgtEl>
                                        <p:attrNameLst>
                                          <p:attrName>style.visibility</p:attrName>
                                        </p:attrNameLst>
                                      </p:cBhvr>
                                      <p:to>
                                        <p:strVal val="visible"/>
                                      </p:to>
                                    </p:set>
                                    <p:anim to="" calcmode="lin" valueType="num">
                                      <p:cBhvr>
                                        <p:cTn id="45" dur="1" fill="hold"/>
                                        <p:tgtEl>
                                          <p:spTgt spid="24584">
                                            <p:txEl>
                                              <p:pRg st="0" end="0"/>
                                            </p:txEl>
                                          </p:spTgt>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24584">
                                            <p:txEl>
                                              <p:pRg st="1" end="1"/>
                                            </p:txEl>
                                          </p:spTgt>
                                        </p:tgtEl>
                                        <p:attrNameLst>
                                          <p:attrName>style.visibility</p:attrName>
                                        </p:attrNameLst>
                                      </p:cBhvr>
                                      <p:to>
                                        <p:strVal val="visible"/>
                                      </p:to>
                                    </p:set>
                                    <p:anim to="" calcmode="lin" valueType="num">
                                      <p:cBhvr>
                                        <p:cTn id="48" dur="1" fill="hold"/>
                                        <p:tgtEl>
                                          <p:spTgt spid="24584">
                                            <p:txEl>
                                              <p:pRg st="1" end="1"/>
                                            </p:txEl>
                                          </p:spTgt>
                                        </p:tgtEl>
                                        <p:attrNameLst>
                                          <p:attrName/>
                                        </p:attrNameLst>
                                      </p:cBhvr>
                                    </p:anim>
                                  </p:childTnLst>
                                </p:cTn>
                              </p:par>
                              <p:par>
                                <p:cTn id="49" presetID="24" presetClass="entr" presetSubtype="0" fill="hold" nodeType="withEffect">
                                  <p:stCondLst>
                                    <p:cond delay="0"/>
                                  </p:stCondLst>
                                  <p:childTnLst>
                                    <p:set>
                                      <p:cBhvr>
                                        <p:cTn id="50" dur="1" fill="hold">
                                          <p:stCondLst>
                                            <p:cond delay="0"/>
                                          </p:stCondLst>
                                        </p:cTn>
                                        <p:tgtEl>
                                          <p:spTgt spid="24584">
                                            <p:txEl>
                                              <p:pRg st="2" end="2"/>
                                            </p:txEl>
                                          </p:spTgt>
                                        </p:tgtEl>
                                        <p:attrNameLst>
                                          <p:attrName>style.visibility</p:attrName>
                                        </p:attrNameLst>
                                      </p:cBhvr>
                                      <p:to>
                                        <p:strVal val="visible"/>
                                      </p:to>
                                    </p:set>
                                    <p:anim to="" calcmode="lin" valueType="num">
                                      <p:cBhvr>
                                        <p:cTn id="51" dur="1" fill="hold"/>
                                        <p:tgtEl>
                                          <p:spTgt spid="2458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52" fill="hold" display="0">
                  <p:stCondLst>
                    <p:cond delay="indefinite"/>
                  </p:stCondLst>
                  <p:endCondLst>
                    <p:cond evt="onNext" delay="0">
                      <p:tgtEl>
                        <p:sldTgt/>
                      </p:tgtEl>
                    </p:cond>
                    <p:cond evt="onPrev" delay="0">
                      <p:tgtEl>
                        <p:sldTgt/>
                      </p:tgtEl>
                    </p:cond>
                    <p:cond evt="onStopAudio" delay="0">
                      <p:tgtEl>
                        <p:sldTgt/>
                      </p:tgtEl>
                    </p:cond>
                  </p:endCondLst>
                </p:cTn>
                <p:tgtEl>
                  <p:spTgt spid="24585"/>
                </p:tgtEl>
              </p:cMediaNode>
            </p:audio>
          </p:childTnLst>
        </p:cTn>
      </p:par>
    </p:tnLst>
    <p:bldLst>
      <p:bldP spid="24581" grpId="0" animBg="1"/>
      <p:bldP spid="24582" grpId="0" animBg="1"/>
      <p:bldP spid="245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latin typeface="Arial" charset="0"/>
            </a:endParaRPr>
          </a:p>
        </p:txBody>
      </p:sp>
      <p:pic>
        <p:nvPicPr>
          <p:cNvPr id="21507" name="Picture 4" descr="B46"/>
          <p:cNvPicPr>
            <a:picLocks noGrp="1" noChangeAspect="1" noChangeArrowheads="1"/>
          </p:cNvPicPr>
          <p:nvPr>
            <p:ph type="body" idx="1"/>
          </p:nvPr>
        </p:nvPicPr>
        <p:blipFill>
          <a:blip r:embed="rId2"/>
          <a:srcRect/>
          <a:stretch>
            <a:fillRect/>
          </a:stretch>
        </p:blipFill>
        <p:spPr>
          <a:xfrm>
            <a:off x="1524000" y="0"/>
            <a:ext cx="9144000" cy="6858000"/>
          </a:xfrm>
          <a:noFill/>
        </p:spPr>
      </p:pic>
      <p:sp>
        <p:nvSpPr>
          <p:cNvPr id="25605" name="Rectangle 5"/>
          <p:cNvSpPr>
            <a:spLocks noChangeArrowheads="1"/>
          </p:cNvSpPr>
          <p:nvPr/>
        </p:nvSpPr>
        <p:spPr bwMode="auto">
          <a:xfrm>
            <a:off x="4873626" y="304800"/>
            <a:ext cx="3355975" cy="457200"/>
          </a:xfrm>
          <a:prstGeom prst="rect">
            <a:avLst/>
          </a:prstGeom>
          <a:noFill/>
          <a:ln w="9525">
            <a:noFill/>
            <a:miter lim="800000"/>
            <a:headEnd/>
            <a:tailEnd/>
          </a:ln>
        </p:spPr>
        <p:txBody>
          <a:bodyPr>
            <a:spAutoFit/>
          </a:bodyPr>
          <a:lstStyle/>
          <a:p>
            <a:pPr eaLnBrk="1" hangingPunct="1"/>
            <a:r>
              <a:rPr lang="en-US" sz="2400">
                <a:solidFill>
                  <a:srgbClr val="003300"/>
                </a:solidFill>
                <a:latin typeface="Arial" charset="0"/>
              </a:rPr>
              <a:t>Hãy chọn ý kiến đúng:</a:t>
            </a:r>
          </a:p>
        </p:txBody>
      </p:sp>
      <p:sp>
        <p:nvSpPr>
          <p:cNvPr id="25606" name="Rectangle 6"/>
          <p:cNvSpPr>
            <a:spLocks noChangeArrowheads="1"/>
          </p:cNvSpPr>
          <p:nvPr/>
        </p:nvSpPr>
        <p:spPr bwMode="auto">
          <a:xfrm>
            <a:off x="3814764" y="838200"/>
            <a:ext cx="4562475" cy="3786188"/>
          </a:xfrm>
          <a:prstGeom prst="rect">
            <a:avLst/>
          </a:prstGeom>
          <a:noFill/>
          <a:ln w="9525">
            <a:noFill/>
            <a:miter lim="800000"/>
            <a:headEnd/>
            <a:tailEnd/>
          </a:ln>
        </p:spPr>
        <p:txBody>
          <a:bodyPr>
            <a:spAutoFit/>
          </a:bodyPr>
          <a:lstStyle/>
          <a:p>
            <a:pPr eaLnBrk="1" hangingPunct="1"/>
            <a:r>
              <a:rPr lang="en-US">
                <a:solidFill>
                  <a:srgbClr val="008000"/>
                </a:solidFill>
                <a:latin typeface="Arial" charset="0"/>
              </a:rPr>
              <a:t>*.</a:t>
            </a:r>
            <a:r>
              <a:rPr lang="en-US" sz="2400">
                <a:solidFill>
                  <a:srgbClr val="008000"/>
                </a:solidFill>
                <a:latin typeface="Arial" charset="0"/>
              </a:rPr>
              <a:t>Một số người bị ngộ độc vì những nguyên nhân sau :</a:t>
            </a:r>
          </a:p>
          <a:p>
            <a:pPr eaLnBrk="1" hangingPunct="1"/>
            <a:r>
              <a:rPr lang="en-US" sz="2400">
                <a:solidFill>
                  <a:srgbClr val="008000"/>
                </a:solidFill>
                <a:latin typeface="Arial" charset="0"/>
              </a:rPr>
              <a:t>a,  Uống nhầm thuốc trừ sâu do chai không có nhãn</a:t>
            </a:r>
          </a:p>
          <a:p>
            <a:pPr eaLnBrk="1" hangingPunct="1"/>
            <a:r>
              <a:rPr lang="en-US" sz="2400">
                <a:solidFill>
                  <a:srgbClr val="008000"/>
                </a:solidFill>
                <a:latin typeface="Arial" charset="0"/>
              </a:rPr>
              <a:t>b,,  Ăn thức ăn có ruồi đậu vào</a:t>
            </a:r>
          </a:p>
          <a:p>
            <a:pPr eaLnBrk="1" hangingPunct="1"/>
            <a:r>
              <a:rPr lang="en-US" sz="2400">
                <a:solidFill>
                  <a:srgbClr val="008000"/>
                </a:solidFill>
                <a:latin typeface="Arial" charset="0"/>
              </a:rPr>
              <a:t>c,   Uống nhầm thuốc tây vì tưởng là kẹo</a:t>
            </a:r>
          </a:p>
          <a:p>
            <a:pPr eaLnBrk="1" hangingPunct="1"/>
            <a:r>
              <a:rPr lang="en-US" sz="2400">
                <a:solidFill>
                  <a:srgbClr val="008000"/>
                </a:solidFill>
                <a:latin typeface="Arial" charset="0"/>
              </a:rPr>
              <a:t>d,   Ăn thức ăn đã ôi thiu</a:t>
            </a:r>
          </a:p>
          <a:p>
            <a:pPr eaLnBrk="1" hangingPunct="1"/>
            <a:r>
              <a:rPr lang="en-US" sz="2400">
                <a:solidFill>
                  <a:srgbClr val="008000"/>
                </a:solidFill>
                <a:latin typeface="Arial" charset="0"/>
              </a:rPr>
              <a:t>đ,  Ăn rau quả chưa rửa sạch</a:t>
            </a:r>
          </a:p>
          <a:p>
            <a:pPr eaLnBrk="1" hangingPunct="1"/>
            <a:r>
              <a:rPr lang="en-US" sz="2400">
                <a:solidFill>
                  <a:srgbClr val="008000"/>
                </a:solidFill>
                <a:latin typeface="Arial" charset="0"/>
              </a:rPr>
              <a:t>e,  Tất cả  các ý kiến trên</a:t>
            </a:r>
          </a:p>
        </p:txBody>
      </p:sp>
    </p:spTree>
    <p:extLst>
      <p:ext uri="{BB962C8B-B14F-4D97-AF65-F5344CB8AC3E}">
        <p14:creationId xmlns:p14="http://schemas.microsoft.com/office/powerpoint/2010/main" val="1852521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diamond(in)">
                                      <p:cBhvr>
                                        <p:cTn id="7" dur="2000"/>
                                        <p:tgtEl>
                                          <p:spTgt spid="256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5606">
                                            <p:txEl>
                                              <p:pRg st="0" end="0"/>
                                            </p:txEl>
                                          </p:spTgt>
                                        </p:tgtEl>
                                        <p:attrNameLst>
                                          <p:attrName>style.visibility</p:attrName>
                                        </p:attrNameLst>
                                      </p:cBhvr>
                                      <p:to>
                                        <p:strVal val="visible"/>
                                      </p:to>
                                    </p:set>
                                    <p:anim calcmode="lin" valueType="num">
                                      <p:cBhvr>
                                        <p:cTn id="12" dur="1000" fill="hold"/>
                                        <p:tgtEl>
                                          <p:spTgt spid="25606">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2560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5606">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5606">
                                            <p:txEl>
                                              <p:pRg st="1" end="1"/>
                                            </p:txEl>
                                          </p:spTgt>
                                        </p:tgtEl>
                                        <p:attrNameLst>
                                          <p:attrName>style.visibility</p:attrName>
                                        </p:attrNameLst>
                                      </p:cBhvr>
                                      <p:to>
                                        <p:strVal val="visible"/>
                                      </p:to>
                                    </p:set>
                                    <p:anim calcmode="lin" valueType="num">
                                      <p:cBhvr>
                                        <p:cTn id="17" dur="1000" fill="hold"/>
                                        <p:tgtEl>
                                          <p:spTgt spid="25606">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25606">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25606">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25606">
                                            <p:txEl>
                                              <p:pRg st="2" end="2"/>
                                            </p:txEl>
                                          </p:spTgt>
                                        </p:tgtEl>
                                        <p:attrNameLst>
                                          <p:attrName>style.visibility</p:attrName>
                                        </p:attrNameLst>
                                      </p:cBhvr>
                                      <p:to>
                                        <p:strVal val="visible"/>
                                      </p:to>
                                    </p:set>
                                    <p:anim calcmode="lin" valueType="num">
                                      <p:cBhvr>
                                        <p:cTn id="22" dur="1000" fill="hold"/>
                                        <p:tgtEl>
                                          <p:spTgt spid="25606">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25606">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25606">
                                            <p:txEl>
                                              <p:pRg st="2" end="2"/>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25606">
                                            <p:txEl>
                                              <p:pRg st="3" end="3"/>
                                            </p:txEl>
                                          </p:spTgt>
                                        </p:tgtEl>
                                        <p:attrNameLst>
                                          <p:attrName>style.visibility</p:attrName>
                                        </p:attrNameLst>
                                      </p:cBhvr>
                                      <p:to>
                                        <p:strVal val="visible"/>
                                      </p:to>
                                    </p:set>
                                    <p:anim calcmode="lin" valueType="num">
                                      <p:cBhvr>
                                        <p:cTn id="27" dur="1000" fill="hold"/>
                                        <p:tgtEl>
                                          <p:spTgt spid="25606">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25606">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25606">
                                            <p:txEl>
                                              <p:pRg st="3" end="3"/>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25606">
                                            <p:txEl>
                                              <p:pRg st="4" end="4"/>
                                            </p:txEl>
                                          </p:spTgt>
                                        </p:tgtEl>
                                        <p:attrNameLst>
                                          <p:attrName>style.visibility</p:attrName>
                                        </p:attrNameLst>
                                      </p:cBhvr>
                                      <p:to>
                                        <p:strVal val="visible"/>
                                      </p:to>
                                    </p:set>
                                    <p:anim calcmode="lin" valueType="num">
                                      <p:cBhvr>
                                        <p:cTn id="32" dur="1000" fill="hold"/>
                                        <p:tgtEl>
                                          <p:spTgt spid="25606">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25606">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25606">
                                            <p:txEl>
                                              <p:pRg st="4" end="4"/>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25606">
                                            <p:txEl>
                                              <p:pRg st="5" end="5"/>
                                            </p:txEl>
                                          </p:spTgt>
                                        </p:tgtEl>
                                        <p:attrNameLst>
                                          <p:attrName>style.visibility</p:attrName>
                                        </p:attrNameLst>
                                      </p:cBhvr>
                                      <p:to>
                                        <p:strVal val="visible"/>
                                      </p:to>
                                    </p:set>
                                    <p:anim calcmode="lin" valueType="num">
                                      <p:cBhvr>
                                        <p:cTn id="37" dur="1000" fill="hold"/>
                                        <p:tgtEl>
                                          <p:spTgt spid="25606">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25606">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25606">
                                            <p:txEl>
                                              <p:pRg st="5" end="5"/>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25606">
                                            <p:txEl>
                                              <p:pRg st="6" end="6"/>
                                            </p:txEl>
                                          </p:spTgt>
                                        </p:tgtEl>
                                        <p:attrNameLst>
                                          <p:attrName>style.visibility</p:attrName>
                                        </p:attrNameLst>
                                      </p:cBhvr>
                                      <p:to>
                                        <p:strVal val="visible"/>
                                      </p:to>
                                    </p:set>
                                    <p:anim calcmode="lin" valueType="num">
                                      <p:cBhvr>
                                        <p:cTn id="42" dur="1000" fill="hold"/>
                                        <p:tgtEl>
                                          <p:spTgt spid="25606">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25606">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256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WordArt 5"/>
          <p:cNvSpPr>
            <a:spLocks noChangeArrowheads="1" noChangeShapeType="1" noTextEdit="1"/>
          </p:cNvSpPr>
          <p:nvPr/>
        </p:nvSpPr>
        <p:spPr bwMode="auto">
          <a:xfrm>
            <a:off x="1828800" y="2590800"/>
            <a:ext cx="8610600" cy="110013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79999"/>
                    </a:srgbClr>
                  </a:outerShdw>
                </a:effectLst>
                <a:latin typeface="Arial"/>
                <a:cs typeface="Arial"/>
              </a:rPr>
              <a:t>BÀI 14: PHÒNG TRÁNH NGỘ ĐỘC KHI Ở NHÀ</a:t>
            </a:r>
          </a:p>
        </p:txBody>
      </p:sp>
      <p:pic>
        <p:nvPicPr>
          <p:cNvPr id="4099" name="Picture 6" descr="blumen-pflanzen111"/>
          <p:cNvPicPr>
            <a:picLocks noChangeAspect="1" noChangeArrowheads="1" noCrop="1"/>
          </p:cNvPicPr>
          <p:nvPr/>
        </p:nvPicPr>
        <p:blipFill>
          <a:blip r:embed="rId2"/>
          <a:srcRect/>
          <a:stretch>
            <a:fillRect/>
          </a:stretch>
        </p:blipFill>
        <p:spPr bwMode="auto">
          <a:xfrm>
            <a:off x="1524000" y="0"/>
            <a:ext cx="2209800" cy="2133600"/>
          </a:xfrm>
          <a:prstGeom prst="rect">
            <a:avLst/>
          </a:prstGeom>
          <a:noFill/>
          <a:ln w="9525">
            <a:noFill/>
            <a:miter lim="800000"/>
            <a:headEnd/>
            <a:tailEnd/>
          </a:ln>
        </p:spPr>
      </p:pic>
      <p:pic>
        <p:nvPicPr>
          <p:cNvPr id="4100" name="Picture 7" descr="blumen-pflanzen111"/>
          <p:cNvPicPr>
            <a:picLocks noChangeAspect="1" noChangeArrowheads="1" noCrop="1"/>
          </p:cNvPicPr>
          <p:nvPr/>
        </p:nvPicPr>
        <p:blipFill>
          <a:blip r:embed="rId2"/>
          <a:srcRect/>
          <a:stretch>
            <a:fillRect/>
          </a:stretch>
        </p:blipFill>
        <p:spPr bwMode="auto">
          <a:xfrm>
            <a:off x="8458200" y="0"/>
            <a:ext cx="2209800" cy="2133600"/>
          </a:xfrm>
          <a:prstGeom prst="rect">
            <a:avLst/>
          </a:prstGeom>
          <a:noFill/>
          <a:ln w="9525">
            <a:noFill/>
            <a:miter lim="800000"/>
            <a:headEnd/>
            <a:tailEnd/>
          </a:ln>
        </p:spPr>
      </p:pic>
      <p:pic>
        <p:nvPicPr>
          <p:cNvPr id="4101" name="Picture 8" descr="blumen-pflanzen111"/>
          <p:cNvPicPr>
            <a:picLocks noGrp="1" noChangeAspect="1" noChangeArrowheads="1" noCrop="1"/>
          </p:cNvPicPr>
          <p:nvPr>
            <p:ph type="body" idx="1"/>
          </p:nvPr>
        </p:nvPicPr>
        <p:blipFill>
          <a:blip r:embed="rId2"/>
          <a:srcRect/>
          <a:stretch>
            <a:fillRect/>
          </a:stretch>
        </p:blipFill>
        <p:spPr>
          <a:xfrm rot="10800000">
            <a:off x="1524000" y="4962526"/>
            <a:ext cx="1828800" cy="1895475"/>
          </a:xfrm>
          <a:noFill/>
        </p:spPr>
      </p:pic>
      <p:pic>
        <p:nvPicPr>
          <p:cNvPr id="4102" name="Picture 9" descr="blumen-pflanzen111"/>
          <p:cNvPicPr>
            <a:picLocks noChangeAspect="1" noChangeArrowheads="1" noCrop="1"/>
          </p:cNvPicPr>
          <p:nvPr/>
        </p:nvPicPr>
        <p:blipFill>
          <a:blip r:embed="rId2"/>
          <a:srcRect/>
          <a:stretch>
            <a:fillRect/>
          </a:stretch>
        </p:blipFill>
        <p:spPr bwMode="auto">
          <a:xfrm rot="10800000">
            <a:off x="8458200" y="4724400"/>
            <a:ext cx="2209800" cy="2133600"/>
          </a:xfrm>
          <a:prstGeom prst="rect">
            <a:avLst/>
          </a:prstGeom>
          <a:noFill/>
          <a:ln w="9525">
            <a:noFill/>
            <a:miter lim="800000"/>
            <a:headEnd/>
            <a:tailEnd/>
          </a:ln>
        </p:spPr>
      </p:pic>
    </p:spTree>
    <p:extLst>
      <p:ext uri="{BB962C8B-B14F-4D97-AF65-F5344CB8AC3E}">
        <p14:creationId xmlns:p14="http://schemas.microsoft.com/office/powerpoint/2010/main" val="343659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ppt_x"/>
                                          </p:val>
                                        </p:tav>
                                        <p:tav tm="100000">
                                          <p:val>
                                            <p:strVal val="#ppt_x"/>
                                          </p:val>
                                        </p:tav>
                                      </p:tavLst>
                                    </p:anim>
                                    <p:anim calcmode="lin" valueType="num">
                                      <p:cBhvr additive="base">
                                        <p:cTn id="8"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83391215149487"/>
          <p:cNvPicPr>
            <a:picLocks noChangeAspect="1" noChangeArrowheads="1"/>
          </p:cNvPicPr>
          <p:nvPr/>
        </p:nvPicPr>
        <p:blipFill>
          <a:blip r:embed="rId2"/>
          <a:srcRect/>
          <a:stretch>
            <a:fillRect/>
          </a:stretch>
        </p:blipFill>
        <p:spPr bwMode="auto">
          <a:xfrm>
            <a:off x="1524000" y="-7938"/>
            <a:ext cx="9144000" cy="6865938"/>
          </a:xfrm>
          <a:prstGeom prst="rect">
            <a:avLst/>
          </a:prstGeom>
          <a:noFill/>
          <a:ln w="9525">
            <a:noFill/>
            <a:miter lim="800000"/>
            <a:headEnd/>
            <a:tailEnd/>
          </a:ln>
        </p:spPr>
      </p:pic>
      <p:sp>
        <p:nvSpPr>
          <p:cNvPr id="26627" name="Rectangle 3"/>
          <p:cNvSpPr>
            <a:spLocks noGrp="1" noChangeArrowheads="1"/>
          </p:cNvSpPr>
          <p:nvPr>
            <p:ph type="body" idx="1"/>
          </p:nvPr>
        </p:nvSpPr>
        <p:spPr>
          <a:xfrm>
            <a:off x="3276600" y="2133600"/>
            <a:ext cx="6934200" cy="4724400"/>
          </a:xfrm>
        </p:spPr>
        <p:txBody>
          <a:bodyPr/>
          <a:lstStyle/>
          <a:p>
            <a:pPr eaLnBrk="1" hangingPunct="1"/>
            <a:r>
              <a:rPr lang="en-US" sz="2000" b="1">
                <a:latin typeface="Arial" charset="0"/>
              </a:rPr>
              <a:t>Về nhà các con nhớ thực hiện tốt việc</a:t>
            </a:r>
          </a:p>
          <a:p>
            <a:pPr eaLnBrk="1" hangingPunct="1"/>
            <a:r>
              <a:rPr lang="en-US" sz="2000" b="1">
                <a:latin typeface="Arial" charset="0"/>
              </a:rPr>
              <a:t> phòng tránh ngộ độc khi ở nhà và tuyên</a:t>
            </a:r>
          </a:p>
          <a:p>
            <a:pPr eaLnBrk="1" hangingPunct="1"/>
            <a:r>
              <a:rPr lang="en-US" sz="2000" b="1">
                <a:latin typeface="Arial" charset="0"/>
              </a:rPr>
              <a:t> truyền cho mọi người trong gia đình </a:t>
            </a:r>
          </a:p>
          <a:p>
            <a:pPr eaLnBrk="1" hangingPunct="1"/>
            <a:r>
              <a:rPr lang="en-US" sz="2000" b="1">
                <a:latin typeface="Arial" charset="0"/>
              </a:rPr>
              <a:t>cùng thực hiện</a:t>
            </a:r>
          </a:p>
          <a:p>
            <a:pPr eaLnBrk="1" hangingPunct="1"/>
            <a:r>
              <a:rPr lang="en-US" sz="2000" b="1">
                <a:latin typeface="Arial" charset="0"/>
              </a:rPr>
              <a:t>Chuẩn bị bài sau: </a:t>
            </a:r>
            <a:r>
              <a:rPr lang="en-US" sz="2000" b="1" i="1">
                <a:latin typeface="Arial" charset="0"/>
              </a:rPr>
              <a:t>Trường học</a:t>
            </a:r>
          </a:p>
          <a:p>
            <a:pPr eaLnBrk="1" hangingPunct="1"/>
            <a:endParaRPr lang="en-US" sz="2000">
              <a:latin typeface="Arial" charset="0"/>
            </a:endParaRPr>
          </a:p>
        </p:txBody>
      </p:sp>
      <p:sp>
        <p:nvSpPr>
          <p:cNvPr id="26628" name="WordArt 4"/>
          <p:cNvSpPr>
            <a:spLocks noChangeArrowheads="1" noChangeShapeType="1" noTextEdit="1"/>
          </p:cNvSpPr>
          <p:nvPr/>
        </p:nvSpPr>
        <p:spPr bwMode="auto">
          <a:xfrm>
            <a:off x="3352800" y="914400"/>
            <a:ext cx="3200400" cy="914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DẶN DÒ</a:t>
            </a:r>
          </a:p>
        </p:txBody>
      </p:sp>
    </p:spTree>
    <p:extLst>
      <p:ext uri="{BB962C8B-B14F-4D97-AF65-F5344CB8AC3E}">
        <p14:creationId xmlns:p14="http://schemas.microsoft.com/office/powerpoint/2010/main" val="1678918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1000" fill="hold"/>
                                        <p:tgtEl>
                                          <p:spTgt spid="26628"/>
                                        </p:tgtEl>
                                        <p:attrNameLst>
                                          <p:attrName>ppt_w</p:attrName>
                                        </p:attrNameLst>
                                      </p:cBhvr>
                                      <p:tavLst>
                                        <p:tav tm="0">
                                          <p:val>
                                            <p:strVal val="#ppt_w*0.70"/>
                                          </p:val>
                                        </p:tav>
                                        <p:tav tm="100000">
                                          <p:val>
                                            <p:strVal val="#ppt_w"/>
                                          </p:val>
                                        </p:tav>
                                      </p:tavLst>
                                    </p:anim>
                                    <p:anim calcmode="lin" valueType="num">
                                      <p:cBhvr>
                                        <p:cTn id="8" dur="1000" fill="hold"/>
                                        <p:tgtEl>
                                          <p:spTgt spid="26628"/>
                                        </p:tgtEl>
                                        <p:attrNameLst>
                                          <p:attrName>ppt_h</p:attrName>
                                        </p:attrNameLst>
                                      </p:cBhvr>
                                      <p:tavLst>
                                        <p:tav tm="0">
                                          <p:val>
                                            <p:strVal val="#ppt_h"/>
                                          </p:val>
                                        </p:tav>
                                        <p:tav tm="100000">
                                          <p:val>
                                            <p:strVal val="#ppt_h"/>
                                          </p:val>
                                        </p:tav>
                                      </p:tavLst>
                                    </p:anim>
                                    <p:animEffect transition="in" filter="fade">
                                      <p:cBhvr>
                                        <p:cTn id="9" dur="1000"/>
                                        <p:tgtEl>
                                          <p:spTgt spid="266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26627">
                                            <p:txEl>
                                              <p:pRg st="0" end="0"/>
                                            </p:txEl>
                                          </p:spTgt>
                                        </p:tgtEl>
                                        <p:attrNameLst>
                                          <p:attrName>style.visibility</p:attrName>
                                        </p:attrNameLst>
                                      </p:cBhvr>
                                      <p:to>
                                        <p:strVal val="visible"/>
                                      </p:to>
                                    </p:set>
                                    <p:animEffect transition="in" filter="diamond(in)">
                                      <p:cBhvr>
                                        <p:cTn id="14" dur="2000"/>
                                        <p:tgtEl>
                                          <p:spTgt spid="26627">
                                            <p:txEl>
                                              <p:pRg st="0" end="0"/>
                                            </p:txEl>
                                          </p:spTgt>
                                        </p:tgtEl>
                                      </p:cBhvr>
                                    </p:animEffect>
                                  </p:childTnLst>
                                </p:cTn>
                              </p:par>
                              <p:par>
                                <p:cTn id="15" presetID="8" presetClass="entr" presetSubtype="16" fill="hold" nodeType="with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diamond(in)">
                                      <p:cBhvr>
                                        <p:cTn id="17" dur="2000"/>
                                        <p:tgtEl>
                                          <p:spTgt spid="26627">
                                            <p:txEl>
                                              <p:pRg st="1" end="1"/>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26627">
                                            <p:txEl>
                                              <p:pRg st="2" end="2"/>
                                            </p:txEl>
                                          </p:spTgt>
                                        </p:tgtEl>
                                        <p:attrNameLst>
                                          <p:attrName>style.visibility</p:attrName>
                                        </p:attrNameLst>
                                      </p:cBhvr>
                                      <p:to>
                                        <p:strVal val="visible"/>
                                      </p:to>
                                    </p:set>
                                    <p:animEffect transition="in" filter="diamond(in)">
                                      <p:cBhvr>
                                        <p:cTn id="20" dur="2000"/>
                                        <p:tgtEl>
                                          <p:spTgt spid="26627">
                                            <p:txEl>
                                              <p:pRg st="2" end="2"/>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26627">
                                            <p:txEl>
                                              <p:pRg st="3" end="3"/>
                                            </p:txEl>
                                          </p:spTgt>
                                        </p:tgtEl>
                                        <p:attrNameLst>
                                          <p:attrName>style.visibility</p:attrName>
                                        </p:attrNameLst>
                                      </p:cBhvr>
                                      <p:to>
                                        <p:strVal val="visible"/>
                                      </p:to>
                                    </p:set>
                                    <p:animEffect transition="in" filter="diamond(in)">
                                      <p:cBhvr>
                                        <p:cTn id="23" dur="2000"/>
                                        <p:tgtEl>
                                          <p:spTgt spid="26627">
                                            <p:txEl>
                                              <p:pRg st="3" end="3"/>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26627">
                                            <p:txEl>
                                              <p:pRg st="4" end="4"/>
                                            </p:txEl>
                                          </p:spTgt>
                                        </p:tgtEl>
                                        <p:attrNameLst>
                                          <p:attrName>style.visibility</p:attrName>
                                        </p:attrNameLst>
                                      </p:cBhvr>
                                      <p:to>
                                        <p:strVal val="visible"/>
                                      </p:to>
                                    </p:set>
                                    <p:animEffect transition="in" filter="diamond(in)">
                                      <p:cBhvr>
                                        <p:cTn id="26" dur="20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274638"/>
            <a:ext cx="8229600" cy="1325562"/>
          </a:xfrm>
        </p:spPr>
        <p:txBody>
          <a:bodyPr/>
          <a:lstStyle/>
          <a:p>
            <a:pPr eaLnBrk="1" hangingPunct="1"/>
            <a:endParaRPr lang="en-US" smtClean="0">
              <a:solidFill>
                <a:schemeClr val="accent2"/>
              </a:solidFill>
              <a:latin typeface="Arial" charset="0"/>
            </a:endParaRPr>
          </a:p>
        </p:txBody>
      </p:sp>
      <p:sp>
        <p:nvSpPr>
          <p:cNvPr id="5123" name="AutoShape 4"/>
          <p:cNvSpPr>
            <a:spLocks noChangeArrowheads="1"/>
          </p:cNvSpPr>
          <p:nvPr/>
        </p:nvSpPr>
        <p:spPr bwMode="auto">
          <a:xfrm>
            <a:off x="1905000" y="0"/>
            <a:ext cx="8305800" cy="1828800"/>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en-US">
              <a:latin typeface="Arial" charset="0"/>
            </a:endParaRPr>
          </a:p>
        </p:txBody>
      </p:sp>
      <p:sp>
        <p:nvSpPr>
          <p:cNvPr id="8197" name="WordArt 5"/>
          <p:cNvSpPr>
            <a:spLocks noChangeArrowheads="1" noChangeShapeType="1" noTextEdit="1"/>
          </p:cNvSpPr>
          <p:nvPr/>
        </p:nvSpPr>
        <p:spPr bwMode="auto">
          <a:xfrm>
            <a:off x="2057401" y="304800"/>
            <a:ext cx="7953375" cy="10477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HOẠT ĐỘNG 1:</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QUAN SÁT HÌNH VẼ VÀ THẢO LUẬN:</a:t>
            </a:r>
          </a:p>
        </p:txBody>
      </p:sp>
      <p:sp>
        <p:nvSpPr>
          <p:cNvPr id="8198" name="AutoShape 6"/>
          <p:cNvSpPr>
            <a:spLocks noChangeArrowheads="1"/>
          </p:cNvSpPr>
          <p:nvPr/>
        </p:nvSpPr>
        <p:spPr bwMode="auto">
          <a:xfrm>
            <a:off x="3200400" y="1676400"/>
            <a:ext cx="6172200" cy="4267200"/>
          </a:xfrm>
          <a:prstGeom prst="irregularSeal1">
            <a:avLst/>
          </a:prstGeom>
          <a:solidFill>
            <a:schemeClr val="accent1"/>
          </a:solidFill>
          <a:ln w="9525">
            <a:solidFill>
              <a:schemeClr val="tx1"/>
            </a:solidFill>
            <a:miter lim="800000"/>
            <a:headEnd/>
            <a:tailEnd/>
          </a:ln>
        </p:spPr>
        <p:txBody>
          <a:bodyPr wrap="none" anchor="ctr"/>
          <a:lstStyle/>
          <a:p>
            <a:pPr algn="ctr" eaLnBrk="1" hangingPunct="1"/>
            <a:r>
              <a:rPr lang="en-US">
                <a:latin typeface="Arial" charset="0"/>
              </a:rPr>
              <a:t>Kể tên những thứ có thể gây ngộ độc mà </a:t>
            </a:r>
          </a:p>
          <a:p>
            <a:pPr algn="ctr" eaLnBrk="1" hangingPunct="1"/>
            <a:r>
              <a:rPr lang="en-US">
                <a:latin typeface="Arial" charset="0"/>
              </a:rPr>
              <a:t>em biết?</a:t>
            </a:r>
          </a:p>
        </p:txBody>
      </p:sp>
    </p:spTree>
    <p:extLst>
      <p:ext uri="{BB962C8B-B14F-4D97-AF65-F5344CB8AC3E}">
        <p14:creationId xmlns:p14="http://schemas.microsoft.com/office/powerpoint/2010/main" val="3060356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ox(in)">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blinds(horizontal)">
                                      <p:cBhvr>
                                        <p:cTn id="12"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5"/>
          <p:cNvSpPr>
            <a:spLocks noChangeArrowheads="1"/>
          </p:cNvSpPr>
          <p:nvPr/>
        </p:nvSpPr>
        <p:spPr bwMode="auto">
          <a:xfrm>
            <a:off x="1524000" y="0"/>
            <a:ext cx="9144000" cy="1676400"/>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en-US">
              <a:latin typeface="Arial" charset="0"/>
            </a:endParaRPr>
          </a:p>
        </p:txBody>
      </p:sp>
      <p:sp>
        <p:nvSpPr>
          <p:cNvPr id="6148" name="WordArt 4"/>
          <p:cNvSpPr>
            <a:spLocks noChangeArrowheads="1" noChangeShapeType="1" noTextEdit="1"/>
          </p:cNvSpPr>
          <p:nvPr/>
        </p:nvSpPr>
        <p:spPr bwMode="auto">
          <a:xfrm>
            <a:off x="2674939" y="214314"/>
            <a:ext cx="7793037" cy="1208087"/>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HOẠT ĐỘNG 1:</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QUAN SÁT HÌNH VẼ VÀ THẢO LUẬN:</a:t>
            </a:r>
          </a:p>
        </p:txBody>
      </p:sp>
      <p:sp>
        <p:nvSpPr>
          <p:cNvPr id="9222" name="AutoShape 6"/>
          <p:cNvSpPr>
            <a:spLocks noChangeArrowheads="1"/>
          </p:cNvSpPr>
          <p:nvPr/>
        </p:nvSpPr>
        <p:spPr bwMode="auto">
          <a:xfrm>
            <a:off x="2057400" y="2667000"/>
            <a:ext cx="8001000" cy="3581400"/>
          </a:xfrm>
          <a:prstGeom prst="cloudCallout">
            <a:avLst>
              <a:gd name="adj1" fmla="val -52481"/>
              <a:gd name="adj2" fmla="val 61481"/>
            </a:avLst>
          </a:prstGeom>
          <a:solidFill>
            <a:schemeClr val="accent1"/>
          </a:solidFill>
          <a:ln w="9525">
            <a:solidFill>
              <a:schemeClr val="tx1"/>
            </a:solidFill>
            <a:round/>
            <a:headEnd/>
            <a:tailEnd/>
          </a:ln>
        </p:spPr>
        <p:txBody>
          <a:bodyPr/>
          <a:lstStyle/>
          <a:p>
            <a:pPr algn="ctr" eaLnBrk="1" hangingPunct="1"/>
            <a:r>
              <a:rPr lang="en-US" sz="2400">
                <a:latin typeface="Arial" charset="0"/>
              </a:rPr>
              <a:t>Quan sát hình 1, 2, 3 sgk trang 30 thảo luận nhóm đôi- 2 phút.  Nói tên những thứ có thể gây ngộ độc cho mọi người trong gia đình( đặc biệt là em bé) </a:t>
            </a:r>
          </a:p>
          <a:p>
            <a:pPr algn="ctr" eaLnBrk="1" hangingPunct="1"/>
            <a:endParaRPr lang="en-US" sz="2400">
              <a:latin typeface="Arial" charset="0"/>
            </a:endParaRPr>
          </a:p>
        </p:txBody>
      </p:sp>
    </p:spTree>
    <p:extLst>
      <p:ext uri="{BB962C8B-B14F-4D97-AF65-F5344CB8AC3E}">
        <p14:creationId xmlns:p14="http://schemas.microsoft.com/office/powerpoint/2010/main" val="3184582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4"/>
          <p:cNvPicPr>
            <a:picLocks noGrp="1" noChangeAspect="1" noChangeArrowheads="1"/>
          </p:cNvPicPr>
          <p:nvPr>
            <p:ph type="body" idx="1"/>
          </p:nvPr>
        </p:nvPicPr>
        <p:blipFill>
          <a:blip r:embed="rId2" cstate="print"/>
          <a:srcRect/>
          <a:stretch>
            <a:fillRect/>
          </a:stretch>
        </p:blipFill>
        <p:spPr>
          <a:xfrm>
            <a:off x="2590800" y="381000"/>
            <a:ext cx="3429000" cy="2667000"/>
          </a:xfrm>
        </p:spPr>
      </p:pic>
      <p:pic>
        <p:nvPicPr>
          <p:cNvPr id="10245" name="Picture 5" descr="5"/>
          <p:cNvPicPr>
            <a:picLocks noChangeAspect="1" noChangeArrowheads="1"/>
          </p:cNvPicPr>
          <p:nvPr/>
        </p:nvPicPr>
        <p:blipFill>
          <a:blip r:embed="rId3">
            <a:lum contrast="16000"/>
          </a:blip>
          <a:srcRect/>
          <a:stretch>
            <a:fillRect/>
          </a:stretch>
        </p:blipFill>
        <p:spPr bwMode="auto">
          <a:xfrm>
            <a:off x="4343400" y="3581400"/>
            <a:ext cx="3200400" cy="2971800"/>
          </a:xfrm>
          <a:prstGeom prst="rect">
            <a:avLst/>
          </a:prstGeom>
          <a:noFill/>
          <a:ln w="9525">
            <a:noFill/>
            <a:miter lim="800000"/>
            <a:headEnd/>
            <a:tailEnd/>
          </a:ln>
        </p:spPr>
      </p:pic>
      <p:pic>
        <p:nvPicPr>
          <p:cNvPr id="10246" name="Picture 6" descr="3"/>
          <p:cNvPicPr>
            <a:picLocks noChangeAspect="1" noChangeArrowheads="1"/>
          </p:cNvPicPr>
          <p:nvPr/>
        </p:nvPicPr>
        <p:blipFill>
          <a:blip r:embed="rId4"/>
          <a:srcRect/>
          <a:stretch>
            <a:fillRect/>
          </a:stretch>
        </p:blipFill>
        <p:spPr bwMode="auto">
          <a:xfrm>
            <a:off x="6858000" y="381000"/>
            <a:ext cx="3048000" cy="2667000"/>
          </a:xfrm>
          <a:prstGeom prst="rect">
            <a:avLst/>
          </a:prstGeom>
          <a:noFill/>
          <a:ln w="9525">
            <a:noFill/>
            <a:miter lim="800000"/>
            <a:headEnd/>
            <a:tailEnd/>
          </a:ln>
        </p:spPr>
      </p:pic>
      <p:sp>
        <p:nvSpPr>
          <p:cNvPr id="7174" name="Oval 8"/>
          <p:cNvSpPr>
            <a:spLocks noChangeArrowheads="1"/>
          </p:cNvSpPr>
          <p:nvPr/>
        </p:nvSpPr>
        <p:spPr bwMode="auto">
          <a:xfrm>
            <a:off x="3657600" y="3276600"/>
            <a:ext cx="533400" cy="5334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atin typeface="Arial" charset="0"/>
              </a:rPr>
              <a:t>1</a:t>
            </a:r>
          </a:p>
        </p:txBody>
      </p:sp>
      <p:sp>
        <p:nvSpPr>
          <p:cNvPr id="7175" name="Oval 9"/>
          <p:cNvSpPr>
            <a:spLocks noChangeArrowheads="1"/>
          </p:cNvSpPr>
          <p:nvPr/>
        </p:nvSpPr>
        <p:spPr bwMode="auto">
          <a:xfrm>
            <a:off x="8077200" y="3200400"/>
            <a:ext cx="533400" cy="5334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atin typeface="Arial" charset="0"/>
              </a:rPr>
              <a:t>2</a:t>
            </a:r>
          </a:p>
        </p:txBody>
      </p:sp>
      <p:sp>
        <p:nvSpPr>
          <p:cNvPr id="7176" name="Oval 10"/>
          <p:cNvSpPr>
            <a:spLocks noChangeArrowheads="1"/>
          </p:cNvSpPr>
          <p:nvPr/>
        </p:nvSpPr>
        <p:spPr bwMode="auto">
          <a:xfrm>
            <a:off x="7543800" y="6324600"/>
            <a:ext cx="609600" cy="5334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atin typeface="Arial" charset="0"/>
              </a:rPr>
              <a:t>3</a:t>
            </a:r>
          </a:p>
        </p:txBody>
      </p:sp>
    </p:spTree>
    <p:extLst>
      <p:ext uri="{BB962C8B-B14F-4D97-AF65-F5344CB8AC3E}">
        <p14:creationId xmlns:p14="http://schemas.microsoft.com/office/powerpoint/2010/main" val="2152884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to="" calcmode="lin" valueType="num">
                                      <p:cBhvr>
                                        <p:cTn id="7" dur="1" fill="hold"/>
                                        <p:tgtEl>
                                          <p:spTgt spid="1024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strips(downLeft)">
                                      <p:cBhvr>
                                        <p:cTn id="12" dur="500"/>
                                        <p:tgtEl>
                                          <p:spTgt spid="102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dissolve">
                                      <p:cBhvr>
                                        <p:cTn id="1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latin typeface="Arial" charset="0"/>
            </a:endParaRPr>
          </a:p>
        </p:txBody>
      </p:sp>
      <p:sp>
        <p:nvSpPr>
          <p:cNvPr id="8195" name="Rectangle 3"/>
          <p:cNvSpPr>
            <a:spLocks noGrp="1" noChangeArrowheads="1"/>
          </p:cNvSpPr>
          <p:nvPr>
            <p:ph type="body" idx="1"/>
          </p:nvPr>
        </p:nvSpPr>
        <p:spPr/>
        <p:txBody>
          <a:bodyPr/>
          <a:lstStyle/>
          <a:p>
            <a:pPr eaLnBrk="1" hangingPunct="1"/>
            <a:endParaRPr lang="en-US" smtClean="0">
              <a:latin typeface="Arial" charset="0"/>
            </a:endParaRPr>
          </a:p>
        </p:txBody>
      </p:sp>
      <p:pic>
        <p:nvPicPr>
          <p:cNvPr id="11268" name="Picture 4" descr="hinh"/>
          <p:cNvPicPr>
            <a:picLocks noChangeAspect="1" noChangeArrowheads="1" noCrop="1"/>
          </p:cNvPicPr>
          <p:nvPr/>
        </p:nvPicPr>
        <p:blipFill>
          <a:blip r:embed="rId2">
            <a:lum contrast="12000"/>
          </a:blip>
          <a:srcRect/>
          <a:stretch>
            <a:fillRect/>
          </a:stretch>
        </p:blipFill>
        <p:spPr bwMode="auto">
          <a:xfrm>
            <a:off x="1524000" y="0"/>
            <a:ext cx="9144000" cy="6858000"/>
          </a:xfrm>
          <a:prstGeom prst="rect">
            <a:avLst/>
          </a:prstGeom>
          <a:noFill/>
          <a:ln w="9525">
            <a:noFill/>
            <a:miter lim="800000"/>
            <a:headEnd/>
            <a:tailEnd/>
          </a:ln>
        </p:spPr>
      </p:pic>
      <p:pic>
        <p:nvPicPr>
          <p:cNvPr id="11269" name="Picture 5" descr="4"/>
          <p:cNvPicPr>
            <a:picLocks noChangeAspect="1" noChangeArrowheads="1"/>
          </p:cNvPicPr>
          <p:nvPr/>
        </p:nvPicPr>
        <p:blipFill>
          <a:blip r:embed="rId3"/>
          <a:srcRect/>
          <a:stretch>
            <a:fillRect/>
          </a:stretch>
        </p:blipFill>
        <p:spPr bwMode="auto">
          <a:xfrm>
            <a:off x="3429000" y="762000"/>
            <a:ext cx="5715000" cy="4876800"/>
          </a:xfrm>
          <a:prstGeom prst="rect">
            <a:avLst/>
          </a:prstGeom>
          <a:noFill/>
          <a:ln w="9525">
            <a:noFill/>
            <a:miter lim="800000"/>
            <a:headEnd/>
            <a:tailEnd/>
          </a:ln>
        </p:spPr>
      </p:pic>
      <p:sp>
        <p:nvSpPr>
          <p:cNvPr id="8198" name="Rectangle 6"/>
          <p:cNvSpPr>
            <a:spLocks noChangeArrowheads="1"/>
          </p:cNvSpPr>
          <p:nvPr/>
        </p:nvSpPr>
        <p:spPr bwMode="auto">
          <a:xfrm>
            <a:off x="3429000" y="5668964"/>
            <a:ext cx="5867400" cy="1189037"/>
          </a:xfrm>
          <a:prstGeom prst="rect">
            <a:avLst/>
          </a:prstGeom>
          <a:noFill/>
          <a:ln w="9525">
            <a:noFill/>
            <a:miter lim="800000"/>
            <a:headEnd/>
            <a:tailEnd/>
          </a:ln>
        </p:spPr>
        <p:txBody>
          <a:bodyPr>
            <a:spAutoFit/>
          </a:bodyPr>
          <a:lstStyle/>
          <a:p>
            <a:pPr eaLnBrk="1" hangingPunct="1">
              <a:spcBef>
                <a:spcPct val="50000"/>
              </a:spcBef>
            </a:pPr>
            <a:r>
              <a:rPr lang="en-US">
                <a:solidFill>
                  <a:srgbClr val="FF0066"/>
                </a:solidFill>
                <a:latin typeface="Arial" charset="0"/>
              </a:rPr>
              <a:t>Nếu bạn trong hình ăn bắp ngô thì điều gì có thể xẩy ra? Tại sao?</a:t>
            </a:r>
          </a:p>
          <a:p>
            <a:pPr eaLnBrk="1" hangingPunct="1">
              <a:spcBef>
                <a:spcPct val="50000"/>
              </a:spcBef>
            </a:pPr>
            <a:endParaRPr lang="en-US" sz="2400">
              <a:solidFill>
                <a:srgbClr val="FF0066"/>
              </a:solidFill>
              <a:latin typeface="Arial" charset="0"/>
            </a:endParaRPr>
          </a:p>
        </p:txBody>
      </p:sp>
    </p:spTree>
    <p:extLst>
      <p:ext uri="{BB962C8B-B14F-4D97-AF65-F5344CB8AC3E}">
        <p14:creationId xmlns:p14="http://schemas.microsoft.com/office/powerpoint/2010/main" val="1213947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slide(fromBottom)">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diamond(in)">
                                      <p:cBhvr>
                                        <p:cTn id="12"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latin typeface="Arial" charset="0"/>
            </a:endParaRPr>
          </a:p>
        </p:txBody>
      </p:sp>
      <p:sp>
        <p:nvSpPr>
          <p:cNvPr id="9219" name="Rectangle 3"/>
          <p:cNvSpPr>
            <a:spLocks noGrp="1" noChangeArrowheads="1"/>
          </p:cNvSpPr>
          <p:nvPr>
            <p:ph type="body" idx="1"/>
          </p:nvPr>
        </p:nvSpPr>
        <p:spPr/>
        <p:txBody>
          <a:bodyPr/>
          <a:lstStyle/>
          <a:p>
            <a:pPr eaLnBrk="1" hangingPunct="1"/>
            <a:endParaRPr lang="en-US" smtClean="0">
              <a:latin typeface="Arial" charset="0"/>
            </a:endParaRPr>
          </a:p>
        </p:txBody>
      </p:sp>
      <p:pic>
        <p:nvPicPr>
          <p:cNvPr id="12292" name="Picture 4" descr="hinh"/>
          <p:cNvPicPr>
            <a:picLocks noChangeAspect="1" noChangeArrowheads="1" noCrop="1"/>
          </p:cNvPicPr>
          <p:nvPr/>
        </p:nvPicPr>
        <p:blipFill>
          <a:blip r:embed="rId2">
            <a:lum contrast="12000"/>
          </a:blip>
          <a:srcRect/>
          <a:stretch>
            <a:fillRect/>
          </a:stretch>
        </p:blipFill>
        <p:spPr bwMode="auto">
          <a:xfrm>
            <a:off x="1524000" y="0"/>
            <a:ext cx="9144000" cy="6858000"/>
          </a:xfrm>
          <a:prstGeom prst="rect">
            <a:avLst/>
          </a:prstGeom>
          <a:noFill/>
          <a:ln w="9525">
            <a:noFill/>
            <a:miter lim="800000"/>
            <a:headEnd/>
            <a:tailEnd/>
          </a:ln>
        </p:spPr>
      </p:pic>
      <p:pic>
        <p:nvPicPr>
          <p:cNvPr id="12293" name="Picture 5" descr="5"/>
          <p:cNvPicPr>
            <a:picLocks noChangeAspect="1" noChangeArrowheads="1"/>
          </p:cNvPicPr>
          <p:nvPr/>
        </p:nvPicPr>
        <p:blipFill>
          <a:blip r:embed="rId3"/>
          <a:srcRect/>
          <a:stretch>
            <a:fillRect/>
          </a:stretch>
        </p:blipFill>
        <p:spPr bwMode="auto">
          <a:xfrm>
            <a:off x="3505200" y="838200"/>
            <a:ext cx="5562600" cy="4800600"/>
          </a:xfrm>
          <a:prstGeom prst="rect">
            <a:avLst/>
          </a:prstGeom>
          <a:noFill/>
          <a:ln w="9525">
            <a:noFill/>
            <a:miter lim="800000"/>
            <a:headEnd/>
            <a:tailEnd/>
          </a:ln>
        </p:spPr>
      </p:pic>
      <p:sp>
        <p:nvSpPr>
          <p:cNvPr id="9222" name="Rectangle 6"/>
          <p:cNvSpPr>
            <a:spLocks noChangeArrowheads="1"/>
          </p:cNvSpPr>
          <p:nvPr/>
        </p:nvSpPr>
        <p:spPr bwMode="auto">
          <a:xfrm>
            <a:off x="3505200" y="5638800"/>
            <a:ext cx="5943600" cy="1189038"/>
          </a:xfrm>
          <a:prstGeom prst="rect">
            <a:avLst/>
          </a:prstGeom>
          <a:noFill/>
          <a:ln w="9525">
            <a:noFill/>
            <a:miter lim="800000"/>
            <a:headEnd/>
            <a:tailEnd/>
          </a:ln>
        </p:spPr>
        <p:txBody>
          <a:bodyPr>
            <a:spAutoFit/>
          </a:bodyPr>
          <a:lstStyle/>
          <a:p>
            <a:pPr eaLnBrk="1" hangingPunct="1">
              <a:spcBef>
                <a:spcPct val="50000"/>
              </a:spcBef>
            </a:pPr>
            <a:r>
              <a:rPr lang="en-US">
                <a:solidFill>
                  <a:srgbClr val="FF3300"/>
                </a:solidFill>
                <a:latin typeface="Arial" charset="0"/>
              </a:rPr>
              <a:t>Nếu em bé lấy lọ thuốc và ăn phải những viên thuốc vì tưởng đó là kẹo thì điều gì có thể xẩy ra?</a:t>
            </a:r>
          </a:p>
          <a:p>
            <a:pPr eaLnBrk="1" hangingPunct="1">
              <a:spcBef>
                <a:spcPct val="50000"/>
              </a:spcBef>
            </a:pPr>
            <a:endParaRPr lang="en-US" sz="2400">
              <a:solidFill>
                <a:srgbClr val="FF3300"/>
              </a:solidFill>
              <a:latin typeface="Arial" charset="0"/>
            </a:endParaRPr>
          </a:p>
        </p:txBody>
      </p:sp>
    </p:spTree>
    <p:extLst>
      <p:ext uri="{BB962C8B-B14F-4D97-AF65-F5344CB8AC3E}">
        <p14:creationId xmlns:p14="http://schemas.microsoft.com/office/powerpoint/2010/main" val="82917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slide(fromBottom)">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strips(downLeft)">
                                      <p:cBhvr>
                                        <p:cTn id="1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latin typeface="Arial" charset="0"/>
            </a:endParaRPr>
          </a:p>
        </p:txBody>
      </p:sp>
      <p:pic>
        <p:nvPicPr>
          <p:cNvPr id="14340" name="Picture 4" descr="hinh"/>
          <p:cNvPicPr>
            <a:picLocks noGrp="1" noChangeAspect="1" noChangeArrowheads="1" noCrop="1"/>
          </p:cNvPicPr>
          <p:nvPr>
            <p:ph type="body" idx="1"/>
          </p:nvPr>
        </p:nvPicPr>
        <p:blipFill>
          <a:blip r:embed="rId2">
            <a:lum contrast="12000"/>
          </a:blip>
          <a:srcRect/>
          <a:stretch>
            <a:fillRect/>
          </a:stretch>
        </p:blipFill>
        <p:spPr>
          <a:xfrm>
            <a:off x="1297817" y="-380100"/>
            <a:ext cx="9144000" cy="6858000"/>
          </a:xfrm>
          <a:noFill/>
        </p:spPr>
      </p:pic>
      <p:pic>
        <p:nvPicPr>
          <p:cNvPr id="14341" name="Picture 5" descr="3"/>
          <p:cNvPicPr>
            <a:picLocks noChangeAspect="1" noChangeArrowheads="1"/>
          </p:cNvPicPr>
          <p:nvPr/>
        </p:nvPicPr>
        <p:blipFill>
          <a:blip r:embed="rId3" cstate="print"/>
          <a:srcRect/>
          <a:stretch>
            <a:fillRect/>
          </a:stretch>
        </p:blipFill>
        <p:spPr bwMode="auto">
          <a:xfrm>
            <a:off x="3505200" y="914400"/>
            <a:ext cx="5638800" cy="4114800"/>
          </a:xfrm>
          <a:prstGeom prst="rect">
            <a:avLst/>
          </a:prstGeom>
          <a:noFill/>
          <a:ln w="9525">
            <a:noFill/>
            <a:miter lim="800000"/>
            <a:headEnd/>
            <a:tailEnd/>
          </a:ln>
        </p:spPr>
      </p:pic>
      <p:sp>
        <p:nvSpPr>
          <p:cNvPr id="10245" name="Rectangle 6"/>
          <p:cNvSpPr>
            <a:spLocks noChangeArrowheads="1"/>
          </p:cNvSpPr>
          <p:nvPr/>
        </p:nvSpPr>
        <p:spPr bwMode="auto">
          <a:xfrm>
            <a:off x="3657600" y="5334001"/>
            <a:ext cx="5410200" cy="1146175"/>
          </a:xfrm>
          <a:prstGeom prst="rect">
            <a:avLst/>
          </a:prstGeom>
          <a:noFill/>
          <a:ln w="9525">
            <a:noFill/>
            <a:miter lim="800000"/>
            <a:headEnd/>
            <a:tailEnd/>
          </a:ln>
        </p:spPr>
        <p:txBody>
          <a:bodyPr>
            <a:spAutoFit/>
          </a:bodyPr>
          <a:lstStyle/>
          <a:p>
            <a:pPr eaLnBrk="1" hangingPunct="1">
              <a:lnSpc>
                <a:spcPct val="80000"/>
              </a:lnSpc>
              <a:spcBef>
                <a:spcPct val="50000"/>
              </a:spcBef>
            </a:pPr>
            <a:r>
              <a:rPr lang="en-US">
                <a:solidFill>
                  <a:srgbClr val="FF3300"/>
                </a:solidFill>
                <a:latin typeface="Arial" charset="0"/>
              </a:rPr>
              <a:t>Nếu để lẫn lộn dầu hoả, thuốc trừ sâu hay phân đạm với nước mắm, dầu ăn...thì điều gì có thể xảy ra với những người trong gia đình ?</a:t>
            </a:r>
          </a:p>
          <a:p>
            <a:pPr eaLnBrk="1" hangingPunct="1">
              <a:lnSpc>
                <a:spcPct val="80000"/>
              </a:lnSpc>
              <a:spcBef>
                <a:spcPct val="50000"/>
              </a:spcBef>
            </a:pPr>
            <a:endParaRPr lang="en-US" sz="2000">
              <a:solidFill>
                <a:srgbClr val="FF3300"/>
              </a:solidFill>
              <a:latin typeface="Arial" charset="0"/>
            </a:endParaRPr>
          </a:p>
        </p:txBody>
      </p:sp>
    </p:spTree>
    <p:extLst>
      <p:ext uri="{BB962C8B-B14F-4D97-AF65-F5344CB8AC3E}">
        <p14:creationId xmlns:p14="http://schemas.microsoft.com/office/powerpoint/2010/main" val="654538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slide(fromBottom)">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4341"/>
                                        </p:tgtEl>
                                        <p:attrNameLst>
                                          <p:attrName>style.visibility</p:attrName>
                                        </p:attrNameLst>
                                      </p:cBhvr>
                                      <p:to>
                                        <p:strVal val="visible"/>
                                      </p:to>
                                    </p:set>
                                    <p:anim to="" calcmode="lin" valueType="num">
                                      <p:cBhvr>
                                        <p:cTn id="12" dur="1" fill="hold"/>
                                        <p:tgtEl>
                                          <p:spTgt spid="1434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WordArt 4"/>
          <p:cNvSpPr>
            <a:spLocks noChangeArrowheads="1" noChangeShapeType="1" noTextEdit="1"/>
          </p:cNvSpPr>
          <p:nvPr/>
        </p:nvSpPr>
        <p:spPr bwMode="auto">
          <a:xfrm>
            <a:off x="4622800" y="350839"/>
            <a:ext cx="3608388" cy="66992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3300"/>
                </a:solidFill>
                <a:effectLst>
                  <a:outerShdw dist="35921" dir="2700000" algn="ctr" rotWithShape="0">
                    <a:srgbClr val="C0C0C0">
                      <a:alpha val="79999"/>
                    </a:srgbClr>
                  </a:outerShdw>
                </a:effectLst>
                <a:latin typeface="Arial"/>
                <a:cs typeface="Arial"/>
              </a:rPr>
              <a:t>kết luận</a:t>
            </a:r>
          </a:p>
        </p:txBody>
      </p:sp>
      <p:sp>
        <p:nvSpPr>
          <p:cNvPr id="16389" name="Rectangle 5"/>
          <p:cNvSpPr>
            <a:spLocks noChangeArrowheads="1"/>
          </p:cNvSpPr>
          <p:nvPr/>
        </p:nvSpPr>
        <p:spPr bwMode="auto">
          <a:xfrm>
            <a:off x="2895600" y="1295401"/>
            <a:ext cx="5486400" cy="3662363"/>
          </a:xfrm>
          <a:prstGeom prst="rect">
            <a:avLst/>
          </a:prstGeom>
          <a:noFill/>
          <a:ln w="9525">
            <a:noFill/>
            <a:miter lim="800000"/>
            <a:headEnd/>
            <a:tailEnd/>
          </a:ln>
        </p:spPr>
        <p:txBody>
          <a:bodyPr>
            <a:spAutoFit/>
          </a:bodyPr>
          <a:lstStyle/>
          <a:p>
            <a:pPr eaLnBrk="1" hangingPunct="1"/>
            <a:r>
              <a:rPr lang="en-US">
                <a:solidFill>
                  <a:srgbClr val="660066"/>
                </a:solidFill>
                <a:latin typeface="Arial" charset="0"/>
              </a:rPr>
              <a:t>Một số thứ trong nhà có thể gây ngộ độc là :</a:t>
            </a:r>
          </a:p>
          <a:p>
            <a:pPr eaLnBrk="1" hangingPunct="1"/>
            <a:endParaRPr lang="en-US">
              <a:solidFill>
                <a:srgbClr val="660066"/>
              </a:solidFill>
              <a:latin typeface="Arial" charset="0"/>
            </a:endParaRPr>
          </a:p>
          <a:p>
            <a:pPr eaLnBrk="1" hangingPunct="1"/>
            <a:r>
              <a:rPr lang="en-US">
                <a:solidFill>
                  <a:srgbClr val="660066"/>
                </a:solidFill>
                <a:latin typeface="Arial" charset="0"/>
              </a:rPr>
              <a:t>Thuốc trừ sâu,dầu hoả, thuốc tây, thức ăn ôi thiu hay thức ăn có ruồi đậu vào..</a:t>
            </a:r>
          </a:p>
          <a:p>
            <a:pPr eaLnBrk="1" hangingPunct="1"/>
            <a:endParaRPr lang="en-US">
              <a:solidFill>
                <a:srgbClr val="660066"/>
              </a:solidFill>
              <a:latin typeface="Arial" charset="0"/>
            </a:endParaRPr>
          </a:p>
          <a:p>
            <a:pPr eaLnBrk="1" hangingPunct="1"/>
            <a:r>
              <a:rPr lang="en-US">
                <a:solidFill>
                  <a:srgbClr val="660066"/>
                </a:solidFill>
                <a:latin typeface="Arial" charset="0"/>
              </a:rPr>
              <a:t>Một số người có thể bị ngộ độc do ăn uống vì lí do sau:</a:t>
            </a:r>
          </a:p>
          <a:p>
            <a:pPr eaLnBrk="1" hangingPunct="1"/>
            <a:r>
              <a:rPr lang="en-US">
                <a:solidFill>
                  <a:srgbClr val="660066"/>
                </a:solidFill>
                <a:latin typeface="Arial" charset="0"/>
              </a:rPr>
              <a:t>Uống nhầm dầu hoả, thuốc trừ sâu..do chai không có nhãn để lẫn với những thứ ăn uốngthường ngày</a:t>
            </a:r>
          </a:p>
          <a:p>
            <a:pPr eaLnBrk="1" hangingPunct="1"/>
            <a:r>
              <a:rPr lang="en-US">
                <a:solidFill>
                  <a:srgbClr val="660066"/>
                </a:solidFill>
                <a:latin typeface="Arial" charset="0"/>
              </a:rPr>
              <a:t>Ăn thức ăn ôi thiu hoặc thức ăn có ruồi,gián,chuột đụng vào</a:t>
            </a:r>
          </a:p>
          <a:p>
            <a:pPr eaLnBrk="1" hangingPunct="1"/>
            <a:r>
              <a:rPr lang="en-US">
                <a:solidFill>
                  <a:srgbClr val="660066"/>
                </a:solidFill>
                <a:latin typeface="Arial" charset="0"/>
              </a:rPr>
              <a:t>Ăn hoặc uống thuốc tây quá liều vì tưởng là kẹo hay nước ngọt.</a:t>
            </a:r>
          </a:p>
        </p:txBody>
      </p:sp>
      <p:pic>
        <p:nvPicPr>
          <p:cNvPr id="11268" name="Picture 7" descr="cap chuong"/>
          <p:cNvPicPr>
            <a:picLocks noChangeAspect="1" noChangeArrowheads="1" noCrop="1"/>
          </p:cNvPicPr>
          <p:nvPr/>
        </p:nvPicPr>
        <p:blipFill>
          <a:blip r:embed="rId2"/>
          <a:srcRect/>
          <a:stretch>
            <a:fillRect/>
          </a:stretch>
        </p:blipFill>
        <p:spPr bwMode="auto">
          <a:xfrm>
            <a:off x="8839200" y="5334000"/>
            <a:ext cx="1676400" cy="1524000"/>
          </a:xfrm>
          <a:prstGeom prst="rect">
            <a:avLst/>
          </a:prstGeom>
          <a:noFill/>
          <a:ln w="9525">
            <a:noFill/>
            <a:miter lim="800000"/>
            <a:headEnd/>
            <a:tailEnd/>
          </a:ln>
        </p:spPr>
      </p:pic>
      <p:pic>
        <p:nvPicPr>
          <p:cNvPr id="11269" name="Picture 8" descr="cap chuong"/>
          <p:cNvPicPr>
            <a:picLocks noChangeAspect="1" noChangeArrowheads="1" noCrop="1"/>
          </p:cNvPicPr>
          <p:nvPr/>
        </p:nvPicPr>
        <p:blipFill>
          <a:blip r:embed="rId2"/>
          <a:srcRect/>
          <a:stretch>
            <a:fillRect/>
          </a:stretch>
        </p:blipFill>
        <p:spPr bwMode="auto">
          <a:xfrm>
            <a:off x="1524000" y="5257800"/>
            <a:ext cx="1600200" cy="1600200"/>
          </a:xfrm>
          <a:prstGeom prst="rect">
            <a:avLst/>
          </a:prstGeom>
          <a:noFill/>
          <a:ln w="9525">
            <a:noFill/>
            <a:miter lim="800000"/>
            <a:headEnd/>
            <a:tailEnd/>
          </a:ln>
        </p:spPr>
      </p:pic>
      <p:pic>
        <p:nvPicPr>
          <p:cNvPr id="11270" name="Picture 9" descr="cap chuong"/>
          <p:cNvPicPr>
            <a:picLocks noChangeAspect="1" noChangeArrowheads="1" noCrop="1"/>
          </p:cNvPicPr>
          <p:nvPr/>
        </p:nvPicPr>
        <p:blipFill>
          <a:blip r:embed="rId2"/>
          <a:srcRect/>
          <a:stretch>
            <a:fillRect/>
          </a:stretch>
        </p:blipFill>
        <p:spPr bwMode="auto">
          <a:xfrm>
            <a:off x="8991600" y="0"/>
            <a:ext cx="1676400" cy="1600200"/>
          </a:xfrm>
          <a:prstGeom prst="rect">
            <a:avLst/>
          </a:prstGeom>
          <a:noFill/>
          <a:ln w="9525">
            <a:noFill/>
            <a:miter lim="800000"/>
            <a:headEnd/>
            <a:tailEnd/>
          </a:ln>
        </p:spPr>
      </p:pic>
      <p:pic>
        <p:nvPicPr>
          <p:cNvPr id="11271" name="Picture 10" descr="cap chuong"/>
          <p:cNvPicPr>
            <a:picLocks noChangeAspect="1" noChangeArrowheads="1" noCrop="1"/>
          </p:cNvPicPr>
          <p:nvPr/>
        </p:nvPicPr>
        <p:blipFill>
          <a:blip r:embed="rId2"/>
          <a:srcRect/>
          <a:stretch>
            <a:fillRect/>
          </a:stretch>
        </p:blipFill>
        <p:spPr bwMode="auto">
          <a:xfrm>
            <a:off x="1524000" y="0"/>
            <a:ext cx="1600200" cy="1371600"/>
          </a:xfrm>
          <a:prstGeom prst="rect">
            <a:avLst/>
          </a:prstGeom>
          <a:noFill/>
          <a:ln w="9525">
            <a:noFill/>
            <a:miter lim="800000"/>
            <a:headEnd/>
            <a:tailEnd/>
          </a:ln>
        </p:spPr>
      </p:pic>
    </p:spTree>
    <p:extLst>
      <p:ext uri="{BB962C8B-B14F-4D97-AF65-F5344CB8AC3E}">
        <p14:creationId xmlns:p14="http://schemas.microsoft.com/office/powerpoint/2010/main" val="731429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amond(in)">
                                      <p:cBhvr>
                                        <p:cTn id="7" dur="20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 calcmode="lin" valueType="num">
                                      <p:cBhvr>
                                        <p:cTn id="12" dur="1000" fill="hold"/>
                                        <p:tgtEl>
                                          <p:spTgt spid="16389"/>
                                        </p:tgtEl>
                                        <p:attrNameLst>
                                          <p:attrName>ppt_w</p:attrName>
                                        </p:attrNameLst>
                                      </p:cBhvr>
                                      <p:tavLst>
                                        <p:tav tm="0">
                                          <p:val>
                                            <p:strVal val="#ppt_w*0.70"/>
                                          </p:val>
                                        </p:tav>
                                        <p:tav tm="100000">
                                          <p:val>
                                            <p:strVal val="#ppt_w"/>
                                          </p:val>
                                        </p:tav>
                                      </p:tavLst>
                                    </p:anim>
                                    <p:anim calcmode="lin" valueType="num">
                                      <p:cBhvr>
                                        <p:cTn id="13" dur="1000" fill="hold"/>
                                        <p:tgtEl>
                                          <p:spTgt spid="16389"/>
                                        </p:tgtEl>
                                        <p:attrNameLst>
                                          <p:attrName>ppt_h</p:attrName>
                                        </p:attrNameLst>
                                      </p:cBhvr>
                                      <p:tavLst>
                                        <p:tav tm="0">
                                          <p:val>
                                            <p:strVal val="#ppt_h"/>
                                          </p:val>
                                        </p:tav>
                                        <p:tav tm="100000">
                                          <p:val>
                                            <p:strVal val="#ppt_h"/>
                                          </p:val>
                                        </p:tav>
                                      </p:tavLst>
                                    </p:anim>
                                    <p:animEffect transition="in" filter="fade">
                                      <p:cBhvr>
                                        <p:cTn id="14" dur="1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718</Words>
  <Application>Microsoft Office PowerPoint</Application>
  <PresentationFormat>Widescreen</PresentationFormat>
  <Paragraphs>85</Paragraphs>
  <Slides>20</Slides>
  <Notes>0</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Calibri Light</vt:lpstr>
      <vt:lpstr>Tahoma</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Liên hệ:  </vt:lpstr>
      <vt:lpstr>PowerPoint Presentation</vt:lpstr>
      <vt:lpstr>PowerPoint Presentation</vt:lpstr>
      <vt:lpstr>Em của bạn chẳng may ăn một thứ độc hại trong nhà.Nhìn thấy em khóc, kêu đau bụng và rất sợ hãi.Bạn hãy đóng vai thể hiện những gì bạn sẽ làm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2019-12-12T04:23:20Z</dcterms:created>
  <dcterms:modified xsi:type="dcterms:W3CDTF">2019-12-12T04:23:42Z</dcterms:modified>
</cp:coreProperties>
</file>